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handoutMasterIdLst>
    <p:handoutMasterId r:id="rId40"/>
  </p:handoutMasterIdLst>
  <p:sldIdLst>
    <p:sldId id="528" r:id="rId3"/>
    <p:sldId id="594" r:id="rId4"/>
    <p:sldId id="574" r:id="rId5"/>
    <p:sldId id="616" r:id="rId6"/>
    <p:sldId id="617" r:id="rId7"/>
    <p:sldId id="618" r:id="rId8"/>
    <p:sldId id="619" r:id="rId9"/>
    <p:sldId id="627" r:id="rId10"/>
    <p:sldId id="620" r:id="rId11"/>
    <p:sldId id="621" r:id="rId12"/>
    <p:sldId id="628" r:id="rId13"/>
    <p:sldId id="577" r:id="rId14"/>
    <p:sldId id="555" r:id="rId15"/>
    <p:sldId id="566" r:id="rId16"/>
    <p:sldId id="622" r:id="rId17"/>
    <p:sldId id="560" r:id="rId18"/>
    <p:sldId id="604" r:id="rId19"/>
    <p:sldId id="605" r:id="rId20"/>
    <p:sldId id="606" r:id="rId21"/>
    <p:sldId id="607" r:id="rId22"/>
    <p:sldId id="608" r:id="rId23"/>
    <p:sldId id="610" r:id="rId24"/>
    <p:sldId id="611" r:id="rId25"/>
    <p:sldId id="612" r:id="rId26"/>
    <p:sldId id="613" r:id="rId27"/>
    <p:sldId id="578" r:id="rId28"/>
    <p:sldId id="564" r:id="rId29"/>
    <p:sldId id="582" r:id="rId30"/>
    <p:sldId id="567" r:id="rId31"/>
    <p:sldId id="583" r:id="rId32"/>
    <p:sldId id="568" r:id="rId33"/>
    <p:sldId id="626" r:id="rId34"/>
    <p:sldId id="584" r:id="rId35"/>
    <p:sldId id="623" r:id="rId36"/>
    <p:sldId id="460" r:id="rId37"/>
    <p:sldId id="625" r:id="rId38"/>
  </p:sldIdLst>
  <p:sldSz cx="9906000" cy="6858000" type="A4"/>
  <p:notesSz cx="6797675"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66FF"/>
    <a:srgbClr val="0099FF"/>
    <a:srgbClr val="FF3300"/>
    <a:srgbClr val="EA3E5F"/>
    <a:srgbClr val="EA3E4A"/>
    <a:srgbClr val="FFFFCC"/>
    <a:srgbClr val="00CC99"/>
    <a:srgbClr val="EA465F"/>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572C7-C255-45ED-9F22-3EA71B492197}" v="25" dt="2021-01-16T13:04:45.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74422" autoAdjust="0"/>
  </p:normalViewPr>
  <p:slideViewPr>
    <p:cSldViewPr>
      <p:cViewPr varScale="1">
        <p:scale>
          <a:sx n="63" d="100"/>
          <a:sy n="63" d="100"/>
        </p:scale>
        <p:origin x="1180" y="60"/>
      </p:cViewPr>
      <p:guideLst>
        <p:guide orient="horz" pos="2160"/>
        <p:guide pos="3120"/>
      </p:guideLst>
    </p:cSldViewPr>
  </p:slideViewPr>
  <p:notesTextViewPr>
    <p:cViewPr>
      <p:scale>
        <a:sx n="3" d="2"/>
        <a:sy n="3" d="2"/>
      </p:scale>
      <p:origin x="0" y="0"/>
    </p:cViewPr>
  </p:notesTextViewPr>
  <p:sorterViewPr>
    <p:cViewPr varScale="1">
      <p:scale>
        <a:sx n="100" d="100"/>
        <a:sy n="100" d="100"/>
      </p:scale>
      <p:origin x="0" y="-97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535DA34-0B46-4F5A-92DA-1AC2203C1CD2}" type="datetimeFigureOut">
              <a:rPr lang="en-GB" smtClean="0"/>
              <a:t>16/01/2021</a:t>
            </a:fld>
            <a:endParaRPr lang="en-GB"/>
          </a:p>
        </p:txBody>
      </p:sp>
      <p:sp>
        <p:nvSpPr>
          <p:cNvPr id="4" name="Footer Placeholder 3"/>
          <p:cNvSpPr>
            <a:spLocks noGrp="1"/>
          </p:cNvSpPr>
          <p:nvPr>
            <p:ph type="ftr" sz="quarter" idx="2"/>
          </p:nvPr>
        </p:nvSpPr>
        <p:spPr>
          <a:xfrm>
            <a:off x="0" y="9432925"/>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32925"/>
            <a:ext cx="2946400" cy="496888"/>
          </a:xfrm>
          <a:prstGeom prst="rect">
            <a:avLst/>
          </a:prstGeom>
        </p:spPr>
        <p:txBody>
          <a:bodyPr vert="horz" lIns="91440" tIns="45720" rIns="91440" bIns="45720" rtlCol="0" anchor="b"/>
          <a:lstStyle>
            <a:lvl1pPr algn="r">
              <a:defRPr sz="1200"/>
            </a:lvl1pPr>
          </a:lstStyle>
          <a:p>
            <a:fld id="{DDA06277-F3C6-4C60-A440-EE7C4A9A19F1}" type="slidenum">
              <a:rPr lang="en-GB" smtClean="0"/>
              <a:t>‹#›</a:t>
            </a:fld>
            <a:endParaRPr lang="en-GB"/>
          </a:p>
        </p:txBody>
      </p:sp>
    </p:spTree>
    <p:extLst>
      <p:ext uri="{BB962C8B-B14F-4D97-AF65-F5344CB8AC3E}">
        <p14:creationId xmlns:p14="http://schemas.microsoft.com/office/powerpoint/2010/main" val="2844808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6570"/>
          </a:xfrm>
          <a:prstGeom prst="rect">
            <a:avLst/>
          </a:prstGeom>
        </p:spPr>
        <p:txBody>
          <a:bodyPr vert="horz" lIns="91440" tIns="45720" rIns="91440" bIns="45720" rtlCol="0"/>
          <a:lstStyle>
            <a:lvl1pPr algn="r">
              <a:defRPr sz="1200"/>
            </a:lvl1pPr>
          </a:lstStyle>
          <a:p>
            <a:fld id="{57C4BC06-758A-4D64-8025-D20CBB6485E0}" type="datetimeFigureOut">
              <a:rPr lang="en-GB" smtClean="0"/>
              <a:t>16/01/2021</a:t>
            </a:fld>
            <a:endParaRPr lang="en-GB"/>
          </a:p>
        </p:txBody>
      </p:sp>
      <p:sp>
        <p:nvSpPr>
          <p:cNvPr id="4" name="Slide Image Placeholder 3"/>
          <p:cNvSpPr>
            <a:spLocks noGrp="1" noRot="1" noChangeAspect="1"/>
          </p:cNvSpPr>
          <p:nvPr>
            <p:ph type="sldImg" idx="2"/>
          </p:nvPr>
        </p:nvSpPr>
        <p:spPr>
          <a:xfrm>
            <a:off x="709613" y="744538"/>
            <a:ext cx="537845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7415"/>
            <a:ext cx="543814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3106"/>
            <a:ext cx="2945659"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33106"/>
            <a:ext cx="2945659" cy="496570"/>
          </a:xfrm>
          <a:prstGeom prst="rect">
            <a:avLst/>
          </a:prstGeom>
        </p:spPr>
        <p:txBody>
          <a:bodyPr vert="horz" lIns="91440" tIns="45720" rIns="91440" bIns="45720" rtlCol="0" anchor="b"/>
          <a:lstStyle>
            <a:lvl1pPr algn="r">
              <a:defRPr sz="1200"/>
            </a:lvl1pPr>
          </a:lstStyle>
          <a:p>
            <a:fld id="{EC542B03-4C19-478A-BD38-1BF8ACF5CB3D}" type="slidenum">
              <a:rPr lang="en-GB" smtClean="0"/>
              <a:t>‹#›</a:t>
            </a:fld>
            <a:endParaRPr lang="en-GB"/>
          </a:p>
        </p:txBody>
      </p:sp>
    </p:spTree>
    <p:extLst>
      <p:ext uri="{BB962C8B-B14F-4D97-AF65-F5344CB8AC3E}">
        <p14:creationId xmlns:p14="http://schemas.microsoft.com/office/powerpoint/2010/main" val="222685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869CC7F-801B-4BE5-86C3-863869B11C3F}" type="datetime1">
              <a:rPr lang="en-US" smtClean="0">
                <a:solidFill>
                  <a:prstClr val="black">
                    <a:tint val="75000"/>
                  </a:prstClr>
                </a:solidFill>
              </a:rPr>
              <a:t>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E2DC12-02F6-C944-95FA-34D141BC2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87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E414C83-53D6-4D5E-867B-9ED8AD7A6FFC}" type="datetime1">
              <a:rPr lang="en-US" smtClean="0">
                <a:solidFill>
                  <a:prstClr val="black">
                    <a:tint val="75000"/>
                  </a:prstClr>
                </a:solidFill>
              </a:rPr>
              <a:t>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E2DC12-02F6-C944-95FA-34D141BC2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81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1"/>
            <a:ext cx="2414588"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6576" y="274641"/>
            <a:ext cx="7078663"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C0975A-BD9A-476B-B1FF-AC5F5A3E7581}" type="datetime1">
              <a:rPr lang="en-US" smtClean="0">
                <a:solidFill>
                  <a:prstClr val="black">
                    <a:tint val="75000"/>
                  </a:prstClr>
                </a:solidFill>
              </a:rPr>
              <a:t>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E2DC12-02F6-C944-95FA-34D141BC2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264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7DDB7F-E457-49EB-AFD9-2E71003038A9}" type="datetime1">
              <a:rPr lang="en-GB" smtClean="0">
                <a:solidFill>
                  <a:prstClr val="black">
                    <a:tint val="75000"/>
                  </a:prstClr>
                </a:solidFill>
              </a:rPr>
              <a:pPr/>
              <a:t>16/01/2021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5759F7-59AA-4138-B5DC-34E28180B1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8679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85BB92-25DC-425E-A2DF-FD4D9DAC1639}" type="datetime1">
              <a:rPr lang="en-GB" smtClean="0">
                <a:solidFill>
                  <a:prstClr val="black">
                    <a:tint val="75000"/>
                  </a:prstClr>
                </a:solidFill>
              </a:rPr>
              <a:pPr/>
              <a:t>16/01/2021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5759F7-59AA-4138-B5DC-34E28180B1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087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7FCD2-DB8D-4A59-B362-BDD70C011FD7}" type="datetime1">
              <a:rPr lang="en-GB" smtClean="0">
                <a:solidFill>
                  <a:prstClr val="black">
                    <a:tint val="75000"/>
                  </a:prstClr>
                </a:solidFill>
              </a:rPr>
              <a:pPr/>
              <a:t>16/01/2021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5759F7-59AA-4138-B5DC-34E28180B1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972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E65BDD3-A597-4393-9708-BC72749B3723}" type="datetime1">
              <a:rPr lang="en-GB" smtClean="0">
                <a:solidFill>
                  <a:prstClr val="black">
                    <a:tint val="75000"/>
                  </a:prstClr>
                </a:solidFill>
              </a:rPr>
              <a:pPr/>
              <a:t>16/01/2021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5759F7-59AA-4138-B5DC-34E28180B1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2301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6DD6494-842F-4EAA-AF77-938E108550A0}" type="datetime1">
              <a:rPr lang="en-GB" smtClean="0">
                <a:solidFill>
                  <a:prstClr val="black">
                    <a:tint val="75000"/>
                  </a:prstClr>
                </a:solidFill>
              </a:rPr>
              <a:pPr/>
              <a:t>16/01/2021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A5759F7-59AA-4138-B5DC-34E28180B1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772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7867EB8-23F3-43BB-AEE6-48696036A12E}" type="datetime1">
              <a:rPr lang="en-GB" smtClean="0">
                <a:solidFill>
                  <a:prstClr val="black">
                    <a:tint val="75000"/>
                  </a:prstClr>
                </a:solidFill>
              </a:rPr>
              <a:pPr/>
              <a:t>16/01/2021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A5759F7-59AA-4138-B5DC-34E28180B1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6034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2477F-0742-4B7C-B6EA-77CA6F2E0972}" type="datetime1">
              <a:rPr lang="en-GB" smtClean="0">
                <a:solidFill>
                  <a:prstClr val="black">
                    <a:tint val="75000"/>
                  </a:prstClr>
                </a:solidFill>
              </a:rPr>
              <a:pPr/>
              <a:t>16/01/2021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A5759F7-59AA-4138-B5DC-34E28180B1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8404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A1F1C6-08C6-4158-BDF4-667A8049B88A}" type="datetime1">
              <a:rPr lang="en-GB" smtClean="0">
                <a:solidFill>
                  <a:prstClr val="black">
                    <a:tint val="75000"/>
                  </a:prstClr>
                </a:solidFill>
              </a:rPr>
              <a:pPr/>
              <a:t>16/01/2021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5759F7-59AA-4138-B5DC-34E28180B1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556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1BA2D40-E48A-4420-9AE9-F9679FF6437F}" type="datetime1">
              <a:rPr lang="en-US" smtClean="0">
                <a:solidFill>
                  <a:prstClr val="black">
                    <a:tint val="75000"/>
                  </a:prstClr>
                </a:solidFill>
              </a:rPr>
              <a:t>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E2DC12-02F6-C944-95FA-34D141BC2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589A5-0F58-48F0-8B85-D898D156C925}" type="datetime1">
              <a:rPr lang="en-GB" smtClean="0">
                <a:solidFill>
                  <a:prstClr val="black">
                    <a:tint val="75000"/>
                  </a:prstClr>
                </a:solidFill>
              </a:rPr>
              <a:pPr/>
              <a:t>16/01/2021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5759F7-59AA-4138-B5DC-34E28180B1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8156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7B5BC0-A988-4D32-B4C5-226314A2A0EB}" type="datetime1">
              <a:rPr lang="en-GB" smtClean="0">
                <a:solidFill>
                  <a:prstClr val="black">
                    <a:tint val="75000"/>
                  </a:prstClr>
                </a:solidFill>
              </a:rPr>
              <a:pPr/>
              <a:t>16/01/2021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5759F7-59AA-4138-B5DC-34E28180B1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5769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701DB9-8353-4E70-9708-F30EA4C8CFCB}" type="datetime1">
              <a:rPr lang="en-GB" smtClean="0">
                <a:solidFill>
                  <a:prstClr val="black">
                    <a:tint val="75000"/>
                  </a:prstClr>
                </a:solidFill>
              </a:rPr>
              <a:pPr/>
              <a:t>16/01/2021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5759F7-59AA-4138-B5DC-34E28180B1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348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6AF138F-0B94-48D6-9337-E07B6C0A0320}" type="datetime1">
              <a:rPr lang="en-US" smtClean="0">
                <a:solidFill>
                  <a:prstClr val="black">
                    <a:tint val="75000"/>
                  </a:prstClr>
                </a:solidFill>
              </a:rPr>
              <a:t>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E2DC12-02F6-C944-95FA-34D141BC2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818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A3C16A7-1119-4A25-BE16-3239D7E90076}" type="datetime1">
              <a:rPr lang="en-US" smtClean="0">
                <a:solidFill>
                  <a:prstClr val="black">
                    <a:tint val="75000"/>
                  </a:prstClr>
                </a:solidFill>
              </a:rPr>
              <a:t>1/16/2021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E2DC12-02F6-C944-95FA-34D141BC2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73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58B1AEE-5DB5-4D42-95B8-ACF544C1ACDD}" type="datetime1">
              <a:rPr lang="en-US" smtClean="0">
                <a:solidFill>
                  <a:prstClr val="black">
                    <a:tint val="75000"/>
                  </a:prstClr>
                </a:solidFill>
              </a:rPr>
              <a:t>1/16/2021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E2DC12-02F6-C944-95FA-34D141BC2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85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0868506-B759-481B-9B07-6C976EF280B4}" type="datetime1">
              <a:rPr lang="en-US" smtClean="0">
                <a:solidFill>
                  <a:prstClr val="black">
                    <a:tint val="75000"/>
                  </a:prstClr>
                </a:solidFill>
              </a:rPr>
              <a:t>1/16/2021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E2DC12-02F6-C944-95FA-34D141BC2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91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B3437-C5B8-48E6-8457-C0783DAC164D}" type="datetime1">
              <a:rPr lang="en-US" smtClean="0">
                <a:solidFill>
                  <a:prstClr val="black">
                    <a:tint val="75000"/>
                  </a:prstClr>
                </a:solidFill>
              </a:rPr>
              <a:t>1/16/2021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E2DC12-02F6-C944-95FA-34D141BC2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01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76E8AA9-0C0A-4B40-AD7F-F30766A2BD64}" type="datetime1">
              <a:rPr lang="en-US" smtClean="0">
                <a:solidFill>
                  <a:prstClr val="black">
                    <a:tint val="75000"/>
                  </a:prstClr>
                </a:solidFill>
              </a:rPr>
              <a:t>1/16/2021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E2DC12-02F6-C944-95FA-34D141BC2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26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4358EC3-CAA7-4CDD-8E18-913C9F0DDA61}" type="datetime1">
              <a:rPr lang="en-US" smtClean="0">
                <a:solidFill>
                  <a:prstClr val="black">
                    <a:tint val="75000"/>
                  </a:prstClr>
                </a:solidFill>
              </a:rPr>
              <a:t>1/16/2021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E2DC12-02F6-C944-95FA-34D141BC2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88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837E469-2FC6-4A3A-B5A2-B93529A2C763}" type="datetime1">
              <a:rPr lang="en-US" smtClean="0">
                <a:solidFill>
                  <a:prstClr val="black">
                    <a:tint val="75000"/>
                  </a:prstClr>
                </a:solidFill>
              </a:rPr>
              <a:t>1/16/2021</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E2DC12-02F6-C944-95FA-34D141BC233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001024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8F451-6142-4B4D-B31D-82FA57C6CCC2}" type="datetime1">
              <a:rPr lang="en-GB" smtClean="0">
                <a:solidFill>
                  <a:prstClr val="black">
                    <a:tint val="75000"/>
                  </a:prstClr>
                </a:solidFill>
              </a:rPr>
              <a:pPr/>
              <a:t>16/01/2021</a:t>
            </a:fld>
            <a:endParaRPr lang="en-GB">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759F7-59AA-4138-B5DC-34E28180B1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8019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EDEAED-9E96-4E6A-B5F9-7A1538F48CE1}"/>
              </a:ext>
            </a:extLst>
          </p:cNvPr>
          <p:cNvSpPr/>
          <p:nvPr/>
        </p:nvSpPr>
        <p:spPr>
          <a:xfrm>
            <a:off x="5745088" y="0"/>
            <a:ext cx="41609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19970" y="573048"/>
            <a:ext cx="4091778" cy="1042392"/>
          </a:xfrm>
          <a:prstGeom prst="rect">
            <a:avLst/>
          </a:prstGeom>
        </p:spPr>
      </p:pic>
      <p:sp>
        <p:nvSpPr>
          <p:cNvPr id="3" name="TextBox 2"/>
          <p:cNvSpPr txBox="1"/>
          <p:nvPr/>
        </p:nvSpPr>
        <p:spPr>
          <a:xfrm>
            <a:off x="290795" y="2196324"/>
            <a:ext cx="4950237" cy="3616375"/>
          </a:xfrm>
          <a:prstGeom prst="rect">
            <a:avLst/>
          </a:prstGeom>
          <a:noFill/>
        </p:spPr>
        <p:txBody>
          <a:bodyPr wrap="square" rtlCol="0">
            <a:spAutoFit/>
          </a:bodyPr>
          <a:lstStyle/>
          <a:p>
            <a:pPr algn="ctr">
              <a:spcAft>
                <a:spcPts val="600"/>
              </a:spcAft>
            </a:pPr>
            <a:r>
              <a:rPr lang="en-GB" sz="3200" b="1" dirty="0">
                <a:latin typeface="+mj-lt"/>
                <a:ea typeface="Tahoma" panose="020B0604030504040204" pitchFamily="34" charset="0"/>
                <a:cs typeface="Tahoma" panose="020B0604030504040204" pitchFamily="34" charset="0"/>
              </a:rPr>
              <a:t>SLT webinar 2</a:t>
            </a:r>
          </a:p>
          <a:p>
            <a:pPr algn="ctr">
              <a:spcAft>
                <a:spcPts val="600"/>
              </a:spcAft>
            </a:pPr>
            <a:r>
              <a:rPr lang="en-GB" sz="3200" b="1" dirty="0">
                <a:latin typeface="+mj-lt"/>
                <a:ea typeface="Tahoma" panose="020B0604030504040204" pitchFamily="34" charset="0"/>
                <a:cs typeface="Tahoma" panose="020B0604030504040204" pitchFamily="34" charset="0"/>
              </a:rPr>
              <a:t>Ways of Working</a:t>
            </a:r>
          </a:p>
          <a:p>
            <a:pPr algn="ctr">
              <a:spcAft>
                <a:spcPts val="600"/>
              </a:spcAft>
            </a:pPr>
            <a:endParaRPr lang="en-GB" sz="3200" b="1" dirty="0">
              <a:latin typeface="+mj-lt"/>
              <a:ea typeface="Tahoma" panose="020B0604030504040204" pitchFamily="34" charset="0"/>
              <a:cs typeface="Tahoma" panose="020B0604030504040204" pitchFamily="34" charset="0"/>
            </a:endParaRPr>
          </a:p>
          <a:p>
            <a:pPr algn="ctr">
              <a:spcAft>
                <a:spcPts val="600"/>
              </a:spcAft>
            </a:pPr>
            <a:r>
              <a:rPr lang="en-GB" sz="2800" b="1" i="1" dirty="0">
                <a:latin typeface="+mj-lt"/>
                <a:ea typeface="Tahoma" panose="020B0604030504040204" pitchFamily="34" charset="0"/>
                <a:cs typeface="Tahoma" panose="020B0604030504040204" pitchFamily="34" charset="0"/>
              </a:rPr>
              <a:t>Creating an extraordinary leadership team</a:t>
            </a:r>
          </a:p>
          <a:p>
            <a:pPr algn="ctr">
              <a:spcAft>
                <a:spcPts val="600"/>
              </a:spcAft>
            </a:pPr>
            <a:endParaRPr lang="en-GB" sz="3200" b="1" dirty="0">
              <a:solidFill>
                <a:srgbClr val="FF0000"/>
              </a:solidFill>
              <a:latin typeface="+mj-lt"/>
              <a:ea typeface="Tahoma" panose="020B0604030504040204" pitchFamily="34" charset="0"/>
              <a:cs typeface="Tahoma" panose="020B0604030504040204" pitchFamily="34" charset="0"/>
            </a:endParaRPr>
          </a:p>
          <a:p>
            <a:pPr algn="ctr">
              <a:spcAft>
                <a:spcPts val="600"/>
              </a:spcAft>
            </a:pPr>
            <a:r>
              <a:rPr lang="en-GB" sz="2000" b="1" dirty="0">
                <a:solidFill>
                  <a:srgbClr val="FF0000"/>
                </a:solidFill>
                <a:latin typeface="+mj-lt"/>
                <a:ea typeface="Tahoma" panose="020B0604030504040204" pitchFamily="34" charset="0"/>
                <a:cs typeface="Tahoma" panose="020B0604030504040204" pitchFamily="34" charset="0"/>
              </a:rPr>
              <a:t>18 Jan 2021</a:t>
            </a:r>
            <a:endParaRPr lang="en-GB" sz="1600" dirty="0">
              <a:solidFill>
                <a:srgbClr val="FF0000"/>
              </a:solidFill>
              <a:latin typeface="+mj-lt"/>
              <a:ea typeface="Tahoma" panose="020B0604030504040204" pitchFamily="34" charset="0"/>
              <a:cs typeface="Tahoma" panose="020B0604030504040204" pitchFamily="34" charset="0"/>
            </a:endParaRPr>
          </a:p>
        </p:txBody>
      </p:sp>
      <p:pic>
        <p:nvPicPr>
          <p:cNvPr id="5" name="Picture 4" descr="A drawing of a face&#10;&#10;Description automatically generated">
            <a:extLst>
              <a:ext uri="{FF2B5EF4-FFF2-40B4-BE49-F238E27FC236}">
                <a16:creationId xmlns:a16="http://schemas.microsoft.com/office/drawing/2014/main" id="{6884770F-8518-43BF-ADDC-7908207AB41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14364" y="6525344"/>
            <a:ext cx="1426468" cy="239910"/>
          </a:xfrm>
          <a:prstGeom prst="rect">
            <a:avLst/>
          </a:prstGeom>
        </p:spPr>
      </p:pic>
      <p:pic>
        <p:nvPicPr>
          <p:cNvPr id="6" name="Picture 5" descr="A collage of a person&#10;&#10;Description automatically generated with low confidence">
            <a:extLst>
              <a:ext uri="{FF2B5EF4-FFF2-40B4-BE49-F238E27FC236}">
                <a16:creationId xmlns:a16="http://schemas.microsoft.com/office/drawing/2014/main" id="{D65936CF-9009-4632-9661-FAB72E4063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326" b="10221"/>
          <a:stretch/>
        </p:blipFill>
        <p:spPr>
          <a:xfrm>
            <a:off x="6209548" y="2564904"/>
            <a:ext cx="3121531" cy="1841036"/>
          </a:xfrm>
          <a:prstGeom prst="rect">
            <a:avLst/>
          </a:prstGeom>
        </p:spPr>
      </p:pic>
    </p:spTree>
    <p:extLst>
      <p:ext uri="{BB962C8B-B14F-4D97-AF65-F5344CB8AC3E}">
        <p14:creationId xmlns:p14="http://schemas.microsoft.com/office/powerpoint/2010/main" val="38498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REFLECTIONS</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10</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4" name="TextBox 3">
            <a:extLst>
              <a:ext uri="{FF2B5EF4-FFF2-40B4-BE49-F238E27FC236}">
                <a16:creationId xmlns:a16="http://schemas.microsoft.com/office/drawing/2014/main" id="{0582EEEA-FBFE-4445-A268-C5EE9D19F8BF}"/>
              </a:ext>
            </a:extLst>
          </p:cNvPr>
          <p:cNvSpPr txBox="1"/>
          <p:nvPr/>
        </p:nvSpPr>
        <p:spPr>
          <a:xfrm>
            <a:off x="488504" y="908720"/>
            <a:ext cx="9001000" cy="4629985"/>
          </a:xfrm>
          <a:prstGeom prst="rect">
            <a:avLst/>
          </a:prstGeom>
          <a:noFill/>
        </p:spPr>
        <p:txBody>
          <a:bodyPr wrap="square" rtlCol="0">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What do you expect of Alison?</a:t>
            </a:r>
          </a:p>
          <a:p>
            <a:pPr>
              <a:lnSpc>
                <a:spcPct val="107000"/>
              </a:lnSpc>
              <a:spcAft>
                <a:spcPts val="800"/>
              </a:spcAft>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Share a broader perspective. Story building and being informed of how that’s perceived in the group.</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Good to have someone who can call it when things aren’t going as planned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Reminding us of the book and keeping us on the right path.</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Be totally upfront and honest. We’re all in this together and working towards a common goal.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Whilst you’re our leader, we’re also here as your sounding board.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Keep setting the bar high.</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Clarity (and honesty when the clarity isn’t there).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Make sure we have fun. </a:t>
            </a:r>
          </a:p>
          <a:p>
            <a:pPr>
              <a:lnSpc>
                <a:spcPct val="107000"/>
              </a:lnSpc>
              <a:spcAft>
                <a:spcPts val="800"/>
              </a:spcAft>
            </a:pPr>
            <a:endParaRPr lang="en-GB"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7483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7620847"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ALISON SUGGESTION RE CHALLENGING THE STRATEGY</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11</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4" name="TextBox 3">
            <a:extLst>
              <a:ext uri="{FF2B5EF4-FFF2-40B4-BE49-F238E27FC236}">
                <a16:creationId xmlns:a16="http://schemas.microsoft.com/office/drawing/2014/main" id="{0582EEEA-FBFE-4445-A268-C5EE9D19F8BF}"/>
              </a:ext>
            </a:extLst>
          </p:cNvPr>
          <p:cNvSpPr txBox="1"/>
          <p:nvPr/>
        </p:nvSpPr>
        <p:spPr>
          <a:xfrm>
            <a:off x="452500" y="834523"/>
            <a:ext cx="9001000" cy="5793702"/>
          </a:xfrm>
          <a:prstGeom prst="rect">
            <a:avLst/>
          </a:prstGeom>
          <a:noFill/>
        </p:spPr>
        <p:txBody>
          <a:bodyPr wrap="square" rtlCol="0">
            <a:spAutoFit/>
          </a:bodyPr>
          <a:lstStyle/>
          <a:p>
            <a:pPr>
              <a:lnSpc>
                <a:spcPct val="115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1. A constraints and prioritisation session</a:t>
            </a:r>
            <a:r>
              <a:rPr lang="en-GB" sz="1400" dirty="0">
                <a:effectLst/>
                <a:latin typeface="Calibri" panose="020F0502020204030204" pitchFamily="34" charset="0"/>
                <a:ea typeface="Calibri" panose="020F0502020204030204" pitchFamily="34" charset="0"/>
                <a:cs typeface="Times New Roman" panose="02020603050405020304" pitchFamily="18" charset="0"/>
              </a:rPr>
              <a:t> to balance the ambition of the business (enablers &amp; projects) vs timing &amp; resourcing – scheduled 25 January.</a:t>
            </a:r>
          </a:p>
          <a:p>
            <a:pPr marL="342900" lvl="0" indent="-342900">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Everyone needs to level-set on the constraints of the business (action – Matt)</a:t>
            </a:r>
          </a:p>
          <a:p>
            <a:pPr marL="342900" lvl="0" indent="-342900">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Matt will own the list of enablers and projects</a:t>
            </a:r>
          </a:p>
          <a:p>
            <a:pPr marL="342900" lvl="0" indent="-342900">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All projects should have a 1 pager (the Nathan template)</a:t>
            </a:r>
          </a:p>
          <a:p>
            <a:pPr marL="342900" lvl="0" indent="-342900">
              <a:lnSpc>
                <a:spcPct val="115000"/>
              </a:lnSpc>
              <a:spcAft>
                <a:spcPts val="8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As a team, we will score each initiative (1-3) in terms of customer impact, commercial impact, compliance impact, strategic importance.</a:t>
            </a:r>
          </a:p>
          <a:p>
            <a:pPr>
              <a:lnSpc>
                <a:spcPct val="115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2. 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FCA Dual Pricing session</a:t>
            </a:r>
            <a:r>
              <a:rPr lang="en-GB" sz="1400" dirty="0">
                <a:effectLst/>
                <a:latin typeface="Calibri" panose="020F0502020204030204" pitchFamily="34" charset="0"/>
                <a:ea typeface="Calibri" panose="020F0502020204030204" pitchFamily="34" charset="0"/>
                <a:cs typeface="Times New Roman" panose="02020603050405020304" pitchFamily="18" charset="0"/>
              </a:rPr>
              <a:t> will be held in 6-8 weeks time to discuss and debate the short, medium and long term impact and implications of the pending regulations.</a:t>
            </a:r>
          </a:p>
          <a:p>
            <a:pPr>
              <a:lnSpc>
                <a:spcPct val="115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3. Quarterly ‘Revisit the Strategy’ sessions</a:t>
            </a:r>
            <a:r>
              <a:rPr lang="en-GB" sz="1400" dirty="0">
                <a:effectLst/>
                <a:latin typeface="Calibri" panose="020F0502020204030204" pitchFamily="34" charset="0"/>
                <a:ea typeface="Calibri" panose="020F0502020204030204" pitchFamily="34" charset="0"/>
                <a:cs typeface="Times New Roman" panose="02020603050405020304" pitchFamily="18" charset="0"/>
              </a:rPr>
              <a:t> will be held to use the brain power of this team, plus occasional guests, to debate Big Ticket items that could enhance or affect the strategy. Each session will be prepared for using the ‘What-How-When-Who-So What’ template.</a:t>
            </a:r>
          </a:p>
          <a:p>
            <a:pPr>
              <a:lnSpc>
                <a:spcPct val="115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envisage two days off site – one on strategy and the other on culture / SLT</a:t>
            </a:r>
          </a:p>
          <a:p>
            <a:pPr marL="342900" lvl="0" indent="-342900">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For the first session in May, I suggest we focus on our ‘Go To Market ‘strategy, and discuss:</a:t>
            </a:r>
          </a:p>
          <a:p>
            <a:pPr marL="1143000" lvl="2" indent="-228600">
              <a:lnSpc>
                <a:spcPct val="115000"/>
              </a:lnSpc>
              <a:buFont typeface="Wingdings" panose="05000000000000000000" pitchFamily="2"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role of aggregators</a:t>
            </a:r>
          </a:p>
          <a:p>
            <a:pPr marL="1143000" lvl="2" indent="-228600">
              <a:lnSpc>
                <a:spcPct val="115000"/>
              </a:lnSpc>
              <a:buFont typeface="Wingdings" panose="05000000000000000000" pitchFamily="2"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direct model</a:t>
            </a:r>
          </a:p>
          <a:p>
            <a:pPr marL="1143000" lvl="2" indent="-228600">
              <a:lnSpc>
                <a:spcPct val="115000"/>
              </a:lnSpc>
              <a:buFont typeface="Wingdings" panose="05000000000000000000" pitchFamily="2"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F2F / on campus selling and presence</a:t>
            </a:r>
          </a:p>
          <a:p>
            <a:pPr marL="1143000" lvl="2" indent="-228600">
              <a:lnSpc>
                <a:spcPct val="115000"/>
              </a:lnSpc>
              <a:buFont typeface="Wingdings" panose="05000000000000000000" pitchFamily="2"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Advised sales</a:t>
            </a:r>
          </a:p>
          <a:p>
            <a:pPr marL="1143000" lvl="2" indent="-228600">
              <a:lnSpc>
                <a:spcPct val="115000"/>
              </a:lnSpc>
              <a:buFont typeface="Wingdings" panose="05000000000000000000" pitchFamily="2"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Endsleigh Student Aggregator</a:t>
            </a:r>
          </a:p>
          <a:p>
            <a:pPr marL="342900" lvl="0" indent="-342900">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End August session</a:t>
            </a:r>
          </a:p>
          <a:p>
            <a:pPr marL="342900" lvl="0" indent="-342900">
              <a:lnSpc>
                <a:spcPct val="115000"/>
              </a:lnSpc>
              <a:spcAft>
                <a:spcPts val="8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Mid November (in time for FY23 budget)</a:t>
            </a:r>
          </a:p>
        </p:txBody>
      </p:sp>
    </p:spTree>
    <p:extLst>
      <p:ext uri="{BB962C8B-B14F-4D97-AF65-F5344CB8AC3E}">
        <p14:creationId xmlns:p14="http://schemas.microsoft.com/office/powerpoint/2010/main" val="373528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12</a:t>
            </a:fld>
            <a:endParaRPr lang="en-GB" sz="1000" dirty="0">
              <a:solidFill>
                <a:prstClr val="black">
                  <a:tint val="75000"/>
                </a:prstClr>
              </a:solidFill>
            </a:endParaRPr>
          </a:p>
        </p:txBody>
      </p: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12" name="TextBox 11">
            <a:extLst>
              <a:ext uri="{FF2B5EF4-FFF2-40B4-BE49-F238E27FC236}">
                <a16:creationId xmlns:a16="http://schemas.microsoft.com/office/drawing/2014/main" id="{B4F0D0FF-8074-4586-A6BE-9790F88712E6}"/>
              </a:ext>
            </a:extLst>
          </p:cNvPr>
          <p:cNvSpPr txBox="1"/>
          <p:nvPr/>
        </p:nvSpPr>
        <p:spPr>
          <a:xfrm>
            <a:off x="2546568" y="2828835"/>
            <a:ext cx="4998720" cy="830997"/>
          </a:xfrm>
          <a:prstGeom prst="rect">
            <a:avLst/>
          </a:prstGeom>
          <a:noFill/>
        </p:spPr>
        <p:txBody>
          <a:bodyPr wrap="square">
            <a:spAutoFit/>
          </a:bodyPr>
          <a:lstStyle/>
          <a:p>
            <a:pPr algn="ctr"/>
            <a:r>
              <a:rPr lang="en-GB" sz="2400" b="1" dirty="0"/>
              <a:t>YOUR ENDSLEIGH DREAM TEAM</a:t>
            </a:r>
          </a:p>
          <a:p>
            <a:pPr algn="ctr"/>
            <a:endParaRPr lang="en-GB" sz="2400" b="1" dirty="0"/>
          </a:p>
        </p:txBody>
      </p:sp>
    </p:spTree>
    <p:extLst>
      <p:ext uri="{BB962C8B-B14F-4D97-AF65-F5344CB8AC3E}">
        <p14:creationId xmlns:p14="http://schemas.microsoft.com/office/powerpoint/2010/main" val="207071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YOUR ‘DREAM TEAM’: YOUR VISION FOR ENDSLEIGH’S SLT</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13</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3DA0251-E76B-4969-AF81-848C871EFFC2}"/>
              </a:ext>
            </a:extLst>
          </p:cNvPr>
          <p:cNvSpPr/>
          <p:nvPr/>
        </p:nvSpPr>
        <p:spPr>
          <a:xfrm>
            <a:off x="272480" y="1673425"/>
            <a:ext cx="4536504" cy="225963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b="1" dirty="0">
                <a:solidFill>
                  <a:sysClr val="windowText" lastClr="000000"/>
                </a:solidFill>
              </a:rPr>
              <a:t>FOCUS / PRIORITIES</a:t>
            </a:r>
          </a:p>
          <a:p>
            <a:pPr algn="ctr"/>
            <a:endParaRPr lang="en-GB" sz="1800" b="1" dirty="0">
              <a:solidFill>
                <a:schemeClr val="tx1"/>
              </a:solidFill>
            </a:endParaRPr>
          </a:p>
          <a:p>
            <a:pPr algn="ctr">
              <a:lnSpc>
                <a:spcPct val="114000"/>
              </a:lnSpc>
            </a:pPr>
            <a:endParaRPr lang="en-GB" sz="1400" dirty="0">
              <a:solidFill>
                <a:schemeClr val="tx1"/>
              </a:solidFill>
            </a:endParaRPr>
          </a:p>
          <a:p>
            <a:pPr algn="ctr"/>
            <a:endParaRPr lang="en-GB" b="1" dirty="0">
              <a:solidFill>
                <a:sysClr val="windowText" lastClr="000000"/>
              </a:solidFill>
            </a:endParaRPr>
          </a:p>
        </p:txBody>
      </p:sp>
      <p:sp>
        <p:nvSpPr>
          <p:cNvPr id="5" name="TextBox 4">
            <a:extLst>
              <a:ext uri="{FF2B5EF4-FFF2-40B4-BE49-F238E27FC236}">
                <a16:creationId xmlns:a16="http://schemas.microsoft.com/office/drawing/2014/main" id="{C8C07229-E112-4E1E-A58E-608C1A47F5B3}"/>
              </a:ext>
            </a:extLst>
          </p:cNvPr>
          <p:cNvSpPr txBox="1"/>
          <p:nvPr/>
        </p:nvSpPr>
        <p:spPr>
          <a:xfrm>
            <a:off x="2359247" y="764704"/>
            <a:ext cx="4990469" cy="707886"/>
          </a:xfrm>
          <a:prstGeom prst="rect">
            <a:avLst/>
          </a:prstGeom>
          <a:noFill/>
        </p:spPr>
        <p:txBody>
          <a:bodyPr wrap="none" rtlCol="0">
            <a:spAutoFit/>
          </a:bodyPr>
          <a:lstStyle/>
          <a:p>
            <a:pPr algn="ctr"/>
            <a:r>
              <a:rPr lang="en-GB" sz="2000" b="1" dirty="0"/>
              <a:t>What would you like to see this team do?</a:t>
            </a:r>
          </a:p>
          <a:p>
            <a:pPr algn="ctr"/>
            <a:r>
              <a:rPr lang="en-GB" sz="2000" b="1" dirty="0"/>
              <a:t>How would you like to see this team behave?</a:t>
            </a:r>
          </a:p>
        </p:txBody>
      </p:sp>
      <p:sp>
        <p:nvSpPr>
          <p:cNvPr id="7" name="Rectangle 6">
            <a:extLst>
              <a:ext uri="{FF2B5EF4-FFF2-40B4-BE49-F238E27FC236}">
                <a16:creationId xmlns:a16="http://schemas.microsoft.com/office/drawing/2014/main" id="{BED99216-F5F6-4D98-8A8E-B41C88DA244D}"/>
              </a:ext>
            </a:extLst>
          </p:cNvPr>
          <p:cNvSpPr/>
          <p:nvPr/>
        </p:nvSpPr>
        <p:spPr>
          <a:xfrm>
            <a:off x="272480" y="4077072"/>
            <a:ext cx="4536504" cy="225963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b="1" dirty="0">
                <a:solidFill>
                  <a:sysClr val="windowText" lastClr="000000"/>
                </a:solidFill>
              </a:rPr>
              <a:t>ATTITUDES YOU WOULD LIKE TO SEE</a:t>
            </a:r>
            <a:endParaRPr lang="en-GB" sz="1100" b="1" dirty="0">
              <a:solidFill>
                <a:schemeClr val="tx1"/>
              </a:solidFill>
            </a:endParaRPr>
          </a:p>
          <a:p>
            <a:pPr algn="ctr"/>
            <a:endParaRPr lang="en-GB" sz="1100" b="1" dirty="0">
              <a:solidFill>
                <a:schemeClr val="tx1"/>
              </a:solidFill>
            </a:endParaRPr>
          </a:p>
          <a:p>
            <a:pPr algn="ctr"/>
            <a:endParaRPr lang="en-GB" sz="1400" b="1" dirty="0">
              <a:solidFill>
                <a:schemeClr val="tx1"/>
              </a:solidFill>
            </a:endParaRPr>
          </a:p>
          <a:p>
            <a:pPr algn="ctr"/>
            <a:endParaRPr lang="en-GB" sz="1400" b="1" dirty="0">
              <a:solidFill>
                <a:schemeClr val="tx1"/>
              </a:solidFill>
            </a:endParaRPr>
          </a:p>
          <a:p>
            <a:pPr algn="ctr"/>
            <a:endParaRPr lang="en-GB" b="1" dirty="0">
              <a:solidFill>
                <a:sysClr val="windowText" lastClr="000000"/>
              </a:solidFill>
            </a:endParaRPr>
          </a:p>
        </p:txBody>
      </p:sp>
      <p:sp>
        <p:nvSpPr>
          <p:cNvPr id="4" name="Rectangle 3">
            <a:extLst>
              <a:ext uri="{FF2B5EF4-FFF2-40B4-BE49-F238E27FC236}">
                <a16:creationId xmlns:a16="http://schemas.microsoft.com/office/drawing/2014/main" id="{0374B4C9-A312-4BB9-B04D-9F96249AC29B}"/>
              </a:ext>
            </a:extLst>
          </p:cNvPr>
          <p:cNvSpPr/>
          <p:nvPr/>
        </p:nvSpPr>
        <p:spPr>
          <a:xfrm>
            <a:off x="5097018" y="1666626"/>
            <a:ext cx="4536504" cy="225963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b="1" dirty="0">
                <a:solidFill>
                  <a:sysClr val="windowText" lastClr="000000"/>
                </a:solidFill>
              </a:rPr>
              <a:t>CHARACTERISTICS OF THE TEAM</a:t>
            </a:r>
          </a:p>
        </p:txBody>
      </p:sp>
      <p:sp>
        <p:nvSpPr>
          <p:cNvPr id="6" name="Rectangle 5">
            <a:extLst>
              <a:ext uri="{FF2B5EF4-FFF2-40B4-BE49-F238E27FC236}">
                <a16:creationId xmlns:a16="http://schemas.microsoft.com/office/drawing/2014/main" id="{A5AE6F55-E90F-4945-8453-3FDF481C1E30}"/>
              </a:ext>
            </a:extLst>
          </p:cNvPr>
          <p:cNvSpPr/>
          <p:nvPr/>
        </p:nvSpPr>
        <p:spPr>
          <a:xfrm>
            <a:off x="5082312" y="4077072"/>
            <a:ext cx="4536504" cy="225963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b="1" dirty="0">
                <a:solidFill>
                  <a:sysClr val="windowText" lastClr="000000"/>
                </a:solidFill>
              </a:rPr>
              <a:t>BEHAVIOURS YOU WOULD LIKE TO SEE</a:t>
            </a:r>
            <a:endParaRPr lang="en-GB" sz="1400" b="1" dirty="0">
              <a:solidFill>
                <a:schemeClr val="tx1"/>
              </a:solidFill>
            </a:endParaRPr>
          </a:p>
          <a:p>
            <a:pPr algn="ctr"/>
            <a:endParaRPr lang="en-GB" sz="1400" b="1" dirty="0">
              <a:solidFill>
                <a:schemeClr val="tx1"/>
              </a:solidFill>
            </a:endParaRPr>
          </a:p>
          <a:p>
            <a:pPr algn="ctr"/>
            <a:endParaRPr lang="en-GB" b="1" dirty="0">
              <a:solidFill>
                <a:sysClr val="windowText" lastClr="000000"/>
              </a:solidFill>
            </a:endParaRPr>
          </a:p>
        </p:txBody>
      </p:sp>
      <p:pic>
        <p:nvPicPr>
          <p:cNvPr id="12" name="Picture 11" descr="A drawing of a face&#10;&#10;Description automatically generated">
            <a:extLst>
              <a:ext uri="{FF2B5EF4-FFF2-40B4-BE49-F238E27FC236}">
                <a16:creationId xmlns:a16="http://schemas.microsoft.com/office/drawing/2014/main" id="{C0267CB7-9E5D-412F-8C80-3A0769C4A63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Tree>
    <p:extLst>
      <p:ext uri="{BB962C8B-B14F-4D97-AF65-F5344CB8AC3E}">
        <p14:creationId xmlns:p14="http://schemas.microsoft.com/office/powerpoint/2010/main" val="296248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Implications</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28" name="Slide Number Placeholder 6">
            <a:extLst>
              <a:ext uri="{FF2B5EF4-FFF2-40B4-BE49-F238E27FC236}">
                <a16:creationId xmlns:a16="http://schemas.microsoft.com/office/drawing/2014/main" id="{E0221AB9-34DA-4482-A538-268B42BD0EF4}"/>
              </a:ext>
            </a:extLst>
          </p:cNvPr>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14</a:t>
            </a:fld>
            <a:endParaRPr lang="en-GB" sz="1000" dirty="0">
              <a:solidFill>
                <a:prstClr val="black">
                  <a:tint val="75000"/>
                </a:prstClr>
              </a:solidFill>
            </a:endParaRPr>
          </a:p>
        </p:txBody>
      </p:sp>
      <p:pic>
        <p:nvPicPr>
          <p:cNvPr id="15" name="Picture 14" descr="A drawing of a face&#10;&#10;Description automatically generated">
            <a:extLst>
              <a:ext uri="{FF2B5EF4-FFF2-40B4-BE49-F238E27FC236}">
                <a16:creationId xmlns:a16="http://schemas.microsoft.com/office/drawing/2014/main" id="{4E1D8F72-DAE3-4862-90C8-24D47FE6E0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pic>
        <p:nvPicPr>
          <p:cNvPr id="19" name="Google Shape;360;p25">
            <a:extLst>
              <a:ext uri="{FF2B5EF4-FFF2-40B4-BE49-F238E27FC236}">
                <a16:creationId xmlns:a16="http://schemas.microsoft.com/office/drawing/2014/main" id="{7BEB5B94-FB38-496F-82AE-79C5F354EF11}"/>
              </a:ext>
            </a:extLst>
          </p:cNvPr>
          <p:cNvPicPr preferRelativeResize="0"/>
          <p:nvPr/>
        </p:nvPicPr>
        <p:blipFill rotWithShape="1">
          <a:blip r:embed="rId4">
            <a:alphaModFix/>
          </a:blip>
          <a:srcRect/>
          <a:stretch/>
        </p:blipFill>
        <p:spPr>
          <a:xfrm>
            <a:off x="1064568" y="2273401"/>
            <a:ext cx="1963888" cy="2927321"/>
          </a:xfrm>
          <a:prstGeom prst="rect">
            <a:avLst/>
          </a:prstGeom>
          <a:noFill/>
          <a:ln>
            <a:noFill/>
          </a:ln>
        </p:spPr>
      </p:pic>
      <p:sp>
        <p:nvSpPr>
          <p:cNvPr id="21" name="TextBox 20">
            <a:extLst>
              <a:ext uri="{FF2B5EF4-FFF2-40B4-BE49-F238E27FC236}">
                <a16:creationId xmlns:a16="http://schemas.microsoft.com/office/drawing/2014/main" id="{31CEA510-C119-4CC3-90FB-B0BC42A08805}"/>
              </a:ext>
            </a:extLst>
          </p:cNvPr>
          <p:cNvSpPr txBox="1"/>
          <p:nvPr/>
        </p:nvSpPr>
        <p:spPr>
          <a:xfrm>
            <a:off x="3512840" y="2828835"/>
            <a:ext cx="5472608" cy="1877437"/>
          </a:xfrm>
          <a:prstGeom prst="rect">
            <a:avLst/>
          </a:prstGeom>
          <a:noFill/>
        </p:spPr>
        <p:txBody>
          <a:bodyPr wrap="square" rtlCol="0">
            <a:spAutoFit/>
          </a:bodyPr>
          <a:lstStyle/>
          <a:p>
            <a:pPr marL="0" marR="0" lvl="0" indent="0" algn="ctr" rtl="0">
              <a:spcBef>
                <a:spcPts val="0"/>
              </a:spcBef>
              <a:spcAft>
                <a:spcPts val="0"/>
              </a:spcAft>
              <a:buNone/>
            </a:pPr>
            <a:r>
              <a:rPr lang="en-GB" sz="2400" i="1" dirty="0">
                <a:latin typeface="Calibri"/>
                <a:ea typeface="Calibri"/>
                <a:cs typeface="Calibri"/>
                <a:sym typeface="Calibri"/>
              </a:rPr>
              <a:t>“There are downsides to everything; there are unintended consequences to everything.”</a:t>
            </a:r>
            <a:endParaRPr lang="en-GB" sz="2400" dirty="0">
              <a:latin typeface="Calibri"/>
              <a:ea typeface="Calibri"/>
              <a:cs typeface="Calibri"/>
              <a:sym typeface="Calibri"/>
            </a:endParaRPr>
          </a:p>
          <a:p>
            <a:pPr marL="0" marR="0" lvl="0" indent="0" algn="ctr" rtl="0">
              <a:spcBef>
                <a:spcPts val="0"/>
              </a:spcBef>
              <a:spcAft>
                <a:spcPts val="0"/>
              </a:spcAft>
              <a:buNone/>
            </a:pPr>
            <a:endParaRPr lang="en-GB" sz="2400" dirty="0">
              <a:latin typeface="Calibri"/>
              <a:ea typeface="Calibri"/>
              <a:cs typeface="Calibri"/>
              <a:sym typeface="Calibri"/>
            </a:endParaRPr>
          </a:p>
          <a:p>
            <a:pPr marL="0" marR="0" lvl="0" indent="0" algn="ctr" rtl="0">
              <a:spcBef>
                <a:spcPts val="0"/>
              </a:spcBef>
              <a:spcAft>
                <a:spcPts val="0"/>
              </a:spcAft>
              <a:buNone/>
            </a:pPr>
            <a:r>
              <a:rPr lang="en-GB" sz="2000" dirty="0">
                <a:latin typeface="Calibri"/>
                <a:ea typeface="Calibri"/>
                <a:cs typeface="Calibri"/>
                <a:sym typeface="Calibri"/>
              </a:rPr>
              <a:t>Steve Jobs</a:t>
            </a:r>
            <a:endParaRPr lang="en-GB" sz="2400" b="1" dirty="0"/>
          </a:p>
        </p:txBody>
      </p:sp>
    </p:spTree>
    <p:extLst>
      <p:ext uri="{BB962C8B-B14F-4D97-AF65-F5344CB8AC3E}">
        <p14:creationId xmlns:p14="http://schemas.microsoft.com/office/powerpoint/2010/main" val="3654674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15</a:t>
            </a:fld>
            <a:endParaRPr lang="en-GB" sz="1000" dirty="0">
              <a:solidFill>
                <a:prstClr val="black">
                  <a:tint val="75000"/>
                </a:prstClr>
              </a:solidFill>
            </a:endParaRPr>
          </a:p>
        </p:txBody>
      </p: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12" name="TextBox 11">
            <a:extLst>
              <a:ext uri="{FF2B5EF4-FFF2-40B4-BE49-F238E27FC236}">
                <a16:creationId xmlns:a16="http://schemas.microsoft.com/office/drawing/2014/main" id="{B4F0D0FF-8074-4586-A6BE-9790F88712E6}"/>
              </a:ext>
            </a:extLst>
          </p:cNvPr>
          <p:cNvSpPr txBox="1"/>
          <p:nvPr/>
        </p:nvSpPr>
        <p:spPr>
          <a:xfrm>
            <a:off x="2546568" y="2828835"/>
            <a:ext cx="4998720" cy="461665"/>
          </a:xfrm>
          <a:prstGeom prst="rect">
            <a:avLst/>
          </a:prstGeom>
          <a:noFill/>
        </p:spPr>
        <p:txBody>
          <a:bodyPr wrap="square">
            <a:spAutoFit/>
          </a:bodyPr>
          <a:lstStyle/>
          <a:p>
            <a:pPr algn="ctr"/>
            <a:r>
              <a:rPr lang="en-GB" sz="2400" b="1" dirty="0"/>
              <a:t>1 TO 1 SPEED DATING SESSIONS</a:t>
            </a:r>
          </a:p>
        </p:txBody>
      </p:sp>
    </p:spTree>
    <p:extLst>
      <p:ext uri="{BB962C8B-B14F-4D97-AF65-F5344CB8AC3E}">
        <p14:creationId xmlns:p14="http://schemas.microsoft.com/office/powerpoint/2010/main" val="2511714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WORKING WITH ONE ANOTHER 1 of 10</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16</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4A96AA-D97D-4B27-864B-6C73927CA674}"/>
              </a:ext>
            </a:extLst>
          </p:cNvPr>
          <p:cNvSpPr txBox="1"/>
          <p:nvPr/>
        </p:nvSpPr>
        <p:spPr>
          <a:xfrm>
            <a:off x="200472" y="980728"/>
            <a:ext cx="9349039" cy="1621982"/>
          </a:xfrm>
          <a:prstGeom prst="rect">
            <a:avLst/>
          </a:prstGeom>
          <a:noFill/>
        </p:spPr>
        <p:txBody>
          <a:bodyPr wrap="square" rtlCol="0">
            <a:spAutoFit/>
          </a:bodyPr>
          <a:lstStyle/>
          <a:p>
            <a:pPr lvl="1">
              <a:lnSpc>
                <a:spcPct val="120000"/>
              </a:lnSpc>
              <a:spcAft>
                <a:spcPts val="600"/>
              </a:spcAft>
            </a:pPr>
            <a:r>
              <a:rPr lang="en-GB" sz="2000" b="1" dirty="0"/>
              <a:t>Speed dating in Zoom breakout groups</a:t>
            </a:r>
            <a:endParaRPr lang="en-GB" sz="2000" dirty="0"/>
          </a:p>
          <a:p>
            <a:pPr lvl="1">
              <a:lnSpc>
                <a:spcPct val="120000"/>
              </a:lnSpc>
            </a:pPr>
            <a:r>
              <a:rPr lang="en-GB" sz="2000" dirty="0"/>
              <a:t>1 on 1 brief sessions:</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work well together</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could improve the way you work together</a:t>
            </a:r>
          </a:p>
        </p:txBody>
      </p:sp>
      <p:pic>
        <p:nvPicPr>
          <p:cNvPr id="8" name="Picture 7" descr="A drawing of a face&#10;&#10;Description automatically generated">
            <a:extLst>
              <a:ext uri="{FF2B5EF4-FFF2-40B4-BE49-F238E27FC236}">
                <a16:creationId xmlns:a16="http://schemas.microsoft.com/office/drawing/2014/main" id="{115241E8-70DF-411E-80A6-62BF97A9F4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graphicFrame>
        <p:nvGraphicFramePr>
          <p:cNvPr id="3" name="Table 4">
            <a:extLst>
              <a:ext uri="{FF2B5EF4-FFF2-40B4-BE49-F238E27FC236}">
                <a16:creationId xmlns:a16="http://schemas.microsoft.com/office/drawing/2014/main" id="{016F624D-BE72-4C4E-A262-322B915E2534}"/>
              </a:ext>
            </a:extLst>
          </p:cNvPr>
          <p:cNvGraphicFramePr>
            <a:graphicFrameLocks noGrp="1"/>
          </p:cNvGraphicFramePr>
          <p:nvPr>
            <p:extLst>
              <p:ext uri="{D42A27DB-BD31-4B8C-83A1-F6EECF244321}">
                <p14:modId xmlns:p14="http://schemas.microsoft.com/office/powerpoint/2010/main" val="3582075765"/>
              </p:ext>
            </p:extLst>
          </p:nvPr>
        </p:nvGraphicFramePr>
        <p:xfrm>
          <a:off x="704528" y="3142771"/>
          <a:ext cx="8496945" cy="1112520"/>
        </p:xfrm>
        <a:graphic>
          <a:graphicData uri="http://schemas.openxmlformats.org/drawingml/2006/table">
            <a:tbl>
              <a:tblPr firstRow="1" bandRow="1">
                <a:tableStyleId>{5C22544A-7EE6-4342-B048-85BDC9FD1C3A}</a:tableStyleId>
              </a:tblPr>
              <a:tblGrid>
                <a:gridCol w="1699389">
                  <a:extLst>
                    <a:ext uri="{9D8B030D-6E8A-4147-A177-3AD203B41FA5}">
                      <a16:colId xmlns:a16="http://schemas.microsoft.com/office/drawing/2014/main" val="4186314146"/>
                    </a:ext>
                  </a:extLst>
                </a:gridCol>
                <a:gridCol w="1699389">
                  <a:extLst>
                    <a:ext uri="{9D8B030D-6E8A-4147-A177-3AD203B41FA5}">
                      <a16:colId xmlns:a16="http://schemas.microsoft.com/office/drawing/2014/main" val="920336308"/>
                    </a:ext>
                  </a:extLst>
                </a:gridCol>
                <a:gridCol w="1699389">
                  <a:extLst>
                    <a:ext uri="{9D8B030D-6E8A-4147-A177-3AD203B41FA5}">
                      <a16:colId xmlns:a16="http://schemas.microsoft.com/office/drawing/2014/main" val="911467297"/>
                    </a:ext>
                  </a:extLst>
                </a:gridCol>
                <a:gridCol w="1699389">
                  <a:extLst>
                    <a:ext uri="{9D8B030D-6E8A-4147-A177-3AD203B41FA5}">
                      <a16:colId xmlns:a16="http://schemas.microsoft.com/office/drawing/2014/main" val="622026078"/>
                    </a:ext>
                  </a:extLst>
                </a:gridCol>
                <a:gridCol w="1699389">
                  <a:extLst>
                    <a:ext uri="{9D8B030D-6E8A-4147-A177-3AD203B41FA5}">
                      <a16:colId xmlns:a16="http://schemas.microsoft.com/office/drawing/2014/main" val="4125187204"/>
                    </a:ext>
                  </a:extLst>
                </a:gridCol>
              </a:tblGrid>
              <a:tr h="370840">
                <a:tc>
                  <a:txBody>
                    <a:bodyPr/>
                    <a:lstStyle/>
                    <a:p>
                      <a:r>
                        <a:rPr lang="en-GB" dirty="0"/>
                        <a:t>Room 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5</a:t>
                      </a:r>
                    </a:p>
                  </a:txBody>
                  <a:tcPr/>
                </a:tc>
                <a:extLst>
                  <a:ext uri="{0D108BD9-81ED-4DB2-BD59-A6C34878D82A}">
                    <a16:rowId xmlns:a16="http://schemas.microsoft.com/office/drawing/2014/main" val="498670220"/>
                  </a:ext>
                </a:extLst>
              </a:tr>
              <a:tr h="370840">
                <a:tc>
                  <a:txBody>
                    <a:bodyPr/>
                    <a:lstStyle/>
                    <a:p>
                      <a:pPr algn="l" fontAlgn="b"/>
                      <a:r>
                        <a:rPr lang="en-GB" sz="1800" b="0" i="0" u="none" strike="noStrike" dirty="0">
                          <a:solidFill>
                            <a:srgbClr val="000000"/>
                          </a:solidFill>
                          <a:effectLst/>
                          <a:latin typeface="Calibri" panose="020F0502020204030204" pitchFamily="34" charset="0"/>
                        </a:rPr>
                        <a:t>Alison</a:t>
                      </a:r>
                    </a:p>
                  </a:txBody>
                  <a:tcPr marL="6350" marR="6350" marT="6350" marB="0" anchor="b"/>
                </a:tc>
                <a:tc>
                  <a:txBody>
                    <a:bodyPr/>
                    <a:lstStyle/>
                    <a:p>
                      <a:pPr algn="l" fontAlgn="b"/>
                      <a:r>
                        <a:rPr lang="en-GB" sz="1800" b="0" i="0" u="none" strike="noStrike" dirty="0">
                          <a:solidFill>
                            <a:srgbClr val="000000"/>
                          </a:solidFill>
                          <a:effectLst/>
                          <a:latin typeface="Calibri" panose="020F0502020204030204" pitchFamily="34" charset="0"/>
                        </a:rPr>
                        <a:t>Ed</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Jacquie W</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Julie-Ann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Zoe</a:t>
                      </a:r>
                    </a:p>
                  </a:txBody>
                  <a:tcPr marL="6350" marR="6350" marT="6350" marB="0" anchor="b"/>
                </a:tc>
                <a:extLst>
                  <a:ext uri="{0D108BD9-81ED-4DB2-BD59-A6C34878D82A}">
                    <a16:rowId xmlns:a16="http://schemas.microsoft.com/office/drawing/2014/main" val="2672858291"/>
                  </a:ext>
                </a:extLst>
              </a:tr>
              <a:tr h="370840">
                <a:tc>
                  <a:txBody>
                    <a:bodyPr/>
                    <a:lstStyle/>
                    <a:p>
                      <a:pPr algn="l" fontAlgn="b"/>
                      <a:r>
                        <a:rPr lang="en-GB" sz="1800" b="0" i="0" u="none" strike="noStrike">
                          <a:solidFill>
                            <a:srgbClr val="000000"/>
                          </a:solidFill>
                          <a:effectLst/>
                          <a:latin typeface="Calibri" panose="020F0502020204030204" pitchFamily="34" charset="0"/>
                        </a:rPr>
                        <a:t>Alastair</a:t>
                      </a:r>
                    </a:p>
                  </a:txBody>
                  <a:tcPr marL="6350" marR="6350" marT="6350" marB="0" anchor="b"/>
                </a:tc>
                <a:tc>
                  <a:txBody>
                    <a:bodyPr/>
                    <a:lstStyle/>
                    <a:p>
                      <a:pPr algn="l" fontAlgn="b"/>
                      <a:r>
                        <a:rPr lang="en-GB" sz="1800" b="0" i="0" u="none" strike="noStrike" dirty="0">
                          <a:solidFill>
                            <a:srgbClr val="000000"/>
                          </a:solidFill>
                          <a:effectLst/>
                          <a:latin typeface="Calibri" panose="020F0502020204030204" pitchFamily="34" charset="0"/>
                        </a:rPr>
                        <a:t>Jackie B</a:t>
                      </a:r>
                    </a:p>
                  </a:txBody>
                  <a:tcPr marL="6350" marR="6350" marT="6350" marB="0" anchor="b"/>
                </a:tc>
                <a:tc>
                  <a:txBody>
                    <a:bodyPr/>
                    <a:lstStyle/>
                    <a:p>
                      <a:pPr algn="l" fontAlgn="b"/>
                      <a:r>
                        <a:rPr lang="en-GB" sz="1800" b="0" i="0" u="none" strike="noStrike" dirty="0">
                          <a:solidFill>
                            <a:srgbClr val="000000"/>
                          </a:solidFill>
                          <a:effectLst/>
                          <a:latin typeface="Calibri" panose="020F0502020204030204" pitchFamily="34" charset="0"/>
                        </a:rPr>
                        <a:t>Jason</a:t>
                      </a:r>
                    </a:p>
                  </a:txBody>
                  <a:tcPr marL="6350" marR="6350" marT="6350" marB="0" anchor="b"/>
                </a:tc>
                <a:tc>
                  <a:txBody>
                    <a:bodyPr/>
                    <a:lstStyle/>
                    <a:p>
                      <a:pPr algn="l" fontAlgn="b"/>
                      <a:r>
                        <a:rPr lang="en-GB" sz="1800" b="0" i="0" u="none" strike="noStrike" dirty="0">
                          <a:solidFill>
                            <a:srgbClr val="000000"/>
                          </a:solidFill>
                          <a:effectLst/>
                          <a:latin typeface="Calibri" panose="020F0502020204030204" pitchFamily="34" charset="0"/>
                        </a:rPr>
                        <a:t>Matt</a:t>
                      </a:r>
                    </a:p>
                  </a:txBody>
                  <a:tcPr marL="6350" marR="6350" marT="6350" marB="0" anchor="b"/>
                </a:tc>
                <a:tc>
                  <a:txBody>
                    <a:bodyPr/>
                    <a:lstStyle/>
                    <a:p>
                      <a:pPr algn="l" fontAlgn="b"/>
                      <a:r>
                        <a:rPr lang="en-GB" sz="1800" b="0" i="0" u="none" strike="noStrike" dirty="0">
                          <a:solidFill>
                            <a:srgbClr val="000000"/>
                          </a:solidFill>
                          <a:effectLst/>
                          <a:latin typeface="Calibri" panose="020F0502020204030204" pitchFamily="34" charset="0"/>
                        </a:rPr>
                        <a:t>Jane</a:t>
                      </a:r>
                    </a:p>
                  </a:txBody>
                  <a:tcPr marL="6350" marR="6350" marT="6350" marB="0" anchor="b"/>
                </a:tc>
                <a:extLst>
                  <a:ext uri="{0D108BD9-81ED-4DB2-BD59-A6C34878D82A}">
                    <a16:rowId xmlns:a16="http://schemas.microsoft.com/office/drawing/2014/main" val="2195280706"/>
                  </a:ext>
                </a:extLst>
              </a:tr>
            </a:tbl>
          </a:graphicData>
        </a:graphic>
      </p:graphicFrame>
    </p:spTree>
    <p:extLst>
      <p:ext uri="{BB962C8B-B14F-4D97-AF65-F5344CB8AC3E}">
        <p14:creationId xmlns:p14="http://schemas.microsoft.com/office/powerpoint/2010/main" val="347738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WORKING WITH ONE ANOTHER 2 of 10</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17</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4A96AA-D97D-4B27-864B-6C73927CA674}"/>
              </a:ext>
            </a:extLst>
          </p:cNvPr>
          <p:cNvSpPr txBox="1"/>
          <p:nvPr/>
        </p:nvSpPr>
        <p:spPr>
          <a:xfrm>
            <a:off x="200472" y="980728"/>
            <a:ext cx="9349039" cy="1991314"/>
          </a:xfrm>
          <a:prstGeom prst="rect">
            <a:avLst/>
          </a:prstGeom>
          <a:noFill/>
        </p:spPr>
        <p:txBody>
          <a:bodyPr wrap="square" rtlCol="0">
            <a:spAutoFit/>
          </a:bodyPr>
          <a:lstStyle/>
          <a:p>
            <a:pPr lvl="1">
              <a:lnSpc>
                <a:spcPct val="120000"/>
              </a:lnSpc>
              <a:spcAft>
                <a:spcPts val="600"/>
              </a:spcAft>
            </a:pPr>
            <a:r>
              <a:rPr lang="en-GB" sz="2000" b="1" dirty="0"/>
              <a:t>Speed dating in Zoom breakout groups</a:t>
            </a:r>
            <a:endParaRPr lang="en-GB" sz="2000" dirty="0"/>
          </a:p>
          <a:p>
            <a:pPr lvl="1">
              <a:lnSpc>
                <a:spcPct val="120000"/>
              </a:lnSpc>
            </a:pPr>
            <a:r>
              <a:rPr lang="en-GB" sz="2000" dirty="0"/>
              <a:t>1 on 1 brief sessions:</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work well together</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could improve the way you work together</a:t>
            </a:r>
            <a:endParaRPr lang="en-GB" sz="2000" dirty="0"/>
          </a:p>
          <a:p>
            <a:pPr marL="742950" lvl="1" indent="-285750">
              <a:lnSpc>
                <a:spcPct val="120000"/>
              </a:lnSpc>
              <a:buFont typeface="Arial" panose="020B0604020202020204" pitchFamily="34" charset="0"/>
              <a:buChar char="•"/>
              <a:tabLst>
                <a:tab pos="914400" algn="l"/>
              </a:tabLst>
            </a:pPr>
            <a:endParaRPr lang="en-GB" sz="2000" dirty="0">
              <a:effectLst/>
              <a:ea typeface="Calibri" panose="020F0502020204030204" pitchFamily="34" charset="0"/>
              <a:cs typeface="Times New Roman" panose="02020603050405020304" pitchFamily="18" charset="0"/>
            </a:endParaRPr>
          </a:p>
        </p:txBody>
      </p:sp>
      <p:pic>
        <p:nvPicPr>
          <p:cNvPr id="8" name="Picture 7" descr="A drawing of a face&#10;&#10;Description automatically generated">
            <a:extLst>
              <a:ext uri="{FF2B5EF4-FFF2-40B4-BE49-F238E27FC236}">
                <a16:creationId xmlns:a16="http://schemas.microsoft.com/office/drawing/2014/main" id="{115241E8-70DF-411E-80A6-62BF97A9F4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graphicFrame>
        <p:nvGraphicFramePr>
          <p:cNvPr id="3" name="Table 4">
            <a:extLst>
              <a:ext uri="{FF2B5EF4-FFF2-40B4-BE49-F238E27FC236}">
                <a16:creationId xmlns:a16="http://schemas.microsoft.com/office/drawing/2014/main" id="{016F624D-BE72-4C4E-A262-322B915E2534}"/>
              </a:ext>
            </a:extLst>
          </p:cNvPr>
          <p:cNvGraphicFramePr>
            <a:graphicFrameLocks noGrp="1"/>
          </p:cNvGraphicFramePr>
          <p:nvPr>
            <p:extLst>
              <p:ext uri="{D42A27DB-BD31-4B8C-83A1-F6EECF244321}">
                <p14:modId xmlns:p14="http://schemas.microsoft.com/office/powerpoint/2010/main" val="1092651984"/>
              </p:ext>
            </p:extLst>
          </p:nvPr>
        </p:nvGraphicFramePr>
        <p:xfrm>
          <a:off x="704528" y="3142771"/>
          <a:ext cx="8496945" cy="1112520"/>
        </p:xfrm>
        <a:graphic>
          <a:graphicData uri="http://schemas.openxmlformats.org/drawingml/2006/table">
            <a:tbl>
              <a:tblPr firstRow="1" bandRow="1">
                <a:tableStyleId>{5C22544A-7EE6-4342-B048-85BDC9FD1C3A}</a:tableStyleId>
              </a:tblPr>
              <a:tblGrid>
                <a:gridCol w="1699389">
                  <a:extLst>
                    <a:ext uri="{9D8B030D-6E8A-4147-A177-3AD203B41FA5}">
                      <a16:colId xmlns:a16="http://schemas.microsoft.com/office/drawing/2014/main" val="4186314146"/>
                    </a:ext>
                  </a:extLst>
                </a:gridCol>
                <a:gridCol w="1699389">
                  <a:extLst>
                    <a:ext uri="{9D8B030D-6E8A-4147-A177-3AD203B41FA5}">
                      <a16:colId xmlns:a16="http://schemas.microsoft.com/office/drawing/2014/main" val="920336308"/>
                    </a:ext>
                  </a:extLst>
                </a:gridCol>
                <a:gridCol w="1699389">
                  <a:extLst>
                    <a:ext uri="{9D8B030D-6E8A-4147-A177-3AD203B41FA5}">
                      <a16:colId xmlns:a16="http://schemas.microsoft.com/office/drawing/2014/main" val="911467297"/>
                    </a:ext>
                  </a:extLst>
                </a:gridCol>
                <a:gridCol w="1699389">
                  <a:extLst>
                    <a:ext uri="{9D8B030D-6E8A-4147-A177-3AD203B41FA5}">
                      <a16:colId xmlns:a16="http://schemas.microsoft.com/office/drawing/2014/main" val="622026078"/>
                    </a:ext>
                  </a:extLst>
                </a:gridCol>
                <a:gridCol w="1699389">
                  <a:extLst>
                    <a:ext uri="{9D8B030D-6E8A-4147-A177-3AD203B41FA5}">
                      <a16:colId xmlns:a16="http://schemas.microsoft.com/office/drawing/2014/main" val="4125187204"/>
                    </a:ext>
                  </a:extLst>
                </a:gridCol>
              </a:tblGrid>
              <a:tr h="370840">
                <a:tc>
                  <a:txBody>
                    <a:bodyPr/>
                    <a:lstStyle/>
                    <a:p>
                      <a:r>
                        <a:rPr lang="en-GB" dirty="0"/>
                        <a:t>Room 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5</a:t>
                      </a:r>
                    </a:p>
                  </a:txBody>
                  <a:tcPr/>
                </a:tc>
                <a:extLst>
                  <a:ext uri="{0D108BD9-81ED-4DB2-BD59-A6C34878D82A}">
                    <a16:rowId xmlns:a16="http://schemas.microsoft.com/office/drawing/2014/main" val="498670220"/>
                  </a:ext>
                </a:extLst>
              </a:tr>
              <a:tr h="370840">
                <a:tc>
                  <a:txBody>
                    <a:bodyPr/>
                    <a:lstStyle/>
                    <a:p>
                      <a:pPr algn="l" fontAlgn="b"/>
                      <a:r>
                        <a:rPr lang="en-GB" sz="1800" b="0" i="0" u="none" strike="noStrike">
                          <a:solidFill>
                            <a:srgbClr val="000000"/>
                          </a:solidFill>
                          <a:effectLst/>
                          <a:latin typeface="Calibri" panose="020F0502020204030204" pitchFamily="34" charset="0"/>
                        </a:rPr>
                        <a:t>Alison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Ed</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Jacquie W</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Julie-Ann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Zoe</a:t>
                      </a:r>
                    </a:p>
                  </a:txBody>
                  <a:tcPr marL="6350" marR="6350" marT="6350" marB="0" anchor="b"/>
                </a:tc>
                <a:extLst>
                  <a:ext uri="{0D108BD9-81ED-4DB2-BD59-A6C34878D82A}">
                    <a16:rowId xmlns:a16="http://schemas.microsoft.com/office/drawing/2014/main" val="2672858291"/>
                  </a:ext>
                </a:extLst>
              </a:tr>
              <a:tr h="370840">
                <a:tc>
                  <a:txBody>
                    <a:bodyPr/>
                    <a:lstStyle/>
                    <a:p>
                      <a:pPr algn="l" fontAlgn="b"/>
                      <a:r>
                        <a:rPr lang="en-GB" sz="1800" b="0" i="0" u="none" strike="noStrike">
                          <a:solidFill>
                            <a:srgbClr val="000000"/>
                          </a:solidFill>
                          <a:effectLst/>
                          <a:latin typeface="Calibri" panose="020F0502020204030204" pitchFamily="34" charset="0"/>
                        </a:rPr>
                        <a:t>Jackie B</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Jason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Matt</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Jane</a:t>
                      </a:r>
                    </a:p>
                  </a:txBody>
                  <a:tcPr marL="6350" marR="6350" marT="6350" marB="0" anchor="b"/>
                </a:tc>
                <a:tc>
                  <a:txBody>
                    <a:bodyPr/>
                    <a:lstStyle/>
                    <a:p>
                      <a:pPr algn="l" fontAlgn="b"/>
                      <a:r>
                        <a:rPr lang="en-GB" sz="1800" b="0" i="0" u="none" strike="noStrike" dirty="0">
                          <a:solidFill>
                            <a:srgbClr val="000000"/>
                          </a:solidFill>
                          <a:effectLst/>
                          <a:latin typeface="Calibri" panose="020F0502020204030204" pitchFamily="34" charset="0"/>
                        </a:rPr>
                        <a:t>Alastair</a:t>
                      </a:r>
                    </a:p>
                  </a:txBody>
                  <a:tcPr marL="6350" marR="6350" marT="6350" marB="0" anchor="b"/>
                </a:tc>
                <a:extLst>
                  <a:ext uri="{0D108BD9-81ED-4DB2-BD59-A6C34878D82A}">
                    <a16:rowId xmlns:a16="http://schemas.microsoft.com/office/drawing/2014/main" val="2195280706"/>
                  </a:ext>
                </a:extLst>
              </a:tr>
            </a:tbl>
          </a:graphicData>
        </a:graphic>
      </p:graphicFrame>
    </p:spTree>
    <p:extLst>
      <p:ext uri="{BB962C8B-B14F-4D97-AF65-F5344CB8AC3E}">
        <p14:creationId xmlns:p14="http://schemas.microsoft.com/office/powerpoint/2010/main" val="2810173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WORKING WITH ONE ANOTHER 3 of 10</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18</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4A96AA-D97D-4B27-864B-6C73927CA674}"/>
              </a:ext>
            </a:extLst>
          </p:cNvPr>
          <p:cNvSpPr txBox="1"/>
          <p:nvPr/>
        </p:nvSpPr>
        <p:spPr>
          <a:xfrm>
            <a:off x="200472" y="980728"/>
            <a:ext cx="9349039" cy="2360646"/>
          </a:xfrm>
          <a:prstGeom prst="rect">
            <a:avLst/>
          </a:prstGeom>
          <a:noFill/>
        </p:spPr>
        <p:txBody>
          <a:bodyPr wrap="square" rtlCol="0">
            <a:spAutoFit/>
          </a:bodyPr>
          <a:lstStyle/>
          <a:p>
            <a:pPr lvl="1">
              <a:lnSpc>
                <a:spcPct val="120000"/>
              </a:lnSpc>
              <a:spcAft>
                <a:spcPts val="600"/>
              </a:spcAft>
            </a:pPr>
            <a:r>
              <a:rPr lang="en-GB" sz="2000" b="1" dirty="0"/>
              <a:t>Speed dating in Zoom breakout groups</a:t>
            </a:r>
            <a:endParaRPr lang="en-GB" sz="2000" dirty="0"/>
          </a:p>
          <a:p>
            <a:pPr lvl="1">
              <a:lnSpc>
                <a:spcPct val="120000"/>
              </a:lnSpc>
            </a:pPr>
            <a:r>
              <a:rPr lang="en-GB" sz="2000" dirty="0"/>
              <a:t>1 on 1 brief sessions:</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work well together</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could improve the way you work together</a:t>
            </a:r>
            <a:endParaRPr lang="en-GB" sz="2000" dirty="0"/>
          </a:p>
          <a:p>
            <a:pPr marL="742950" lvl="1" indent="-285750">
              <a:lnSpc>
                <a:spcPct val="120000"/>
              </a:lnSpc>
              <a:buFont typeface="Arial" panose="020B0604020202020204" pitchFamily="34" charset="0"/>
              <a:buChar char="•"/>
              <a:tabLst>
                <a:tab pos="914400" algn="l"/>
              </a:tabLst>
            </a:pPr>
            <a:endParaRPr lang="en-GB" sz="2000" dirty="0"/>
          </a:p>
          <a:p>
            <a:pPr marL="742950" lvl="1" indent="-285750">
              <a:lnSpc>
                <a:spcPct val="120000"/>
              </a:lnSpc>
              <a:buFont typeface="Arial" panose="020B0604020202020204" pitchFamily="34" charset="0"/>
              <a:buChar char="•"/>
              <a:tabLst>
                <a:tab pos="914400" algn="l"/>
              </a:tabLst>
            </a:pPr>
            <a:endParaRPr lang="en-GB" sz="2000" dirty="0">
              <a:effectLst/>
              <a:ea typeface="Calibri" panose="020F0502020204030204" pitchFamily="34" charset="0"/>
              <a:cs typeface="Times New Roman" panose="02020603050405020304" pitchFamily="18" charset="0"/>
            </a:endParaRPr>
          </a:p>
        </p:txBody>
      </p:sp>
      <p:pic>
        <p:nvPicPr>
          <p:cNvPr id="8" name="Picture 7" descr="A drawing of a face&#10;&#10;Description automatically generated">
            <a:extLst>
              <a:ext uri="{FF2B5EF4-FFF2-40B4-BE49-F238E27FC236}">
                <a16:creationId xmlns:a16="http://schemas.microsoft.com/office/drawing/2014/main" id="{115241E8-70DF-411E-80A6-62BF97A9F4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graphicFrame>
        <p:nvGraphicFramePr>
          <p:cNvPr id="3" name="Table 4">
            <a:extLst>
              <a:ext uri="{FF2B5EF4-FFF2-40B4-BE49-F238E27FC236}">
                <a16:creationId xmlns:a16="http://schemas.microsoft.com/office/drawing/2014/main" id="{016F624D-BE72-4C4E-A262-322B915E2534}"/>
              </a:ext>
            </a:extLst>
          </p:cNvPr>
          <p:cNvGraphicFramePr>
            <a:graphicFrameLocks noGrp="1"/>
          </p:cNvGraphicFramePr>
          <p:nvPr>
            <p:extLst>
              <p:ext uri="{D42A27DB-BD31-4B8C-83A1-F6EECF244321}">
                <p14:modId xmlns:p14="http://schemas.microsoft.com/office/powerpoint/2010/main" val="306031747"/>
              </p:ext>
            </p:extLst>
          </p:nvPr>
        </p:nvGraphicFramePr>
        <p:xfrm>
          <a:off x="704528" y="3142771"/>
          <a:ext cx="8496945" cy="1025101"/>
        </p:xfrm>
        <a:graphic>
          <a:graphicData uri="http://schemas.openxmlformats.org/drawingml/2006/table">
            <a:tbl>
              <a:tblPr firstRow="1" bandRow="1">
                <a:tableStyleId>{5C22544A-7EE6-4342-B048-85BDC9FD1C3A}</a:tableStyleId>
              </a:tblPr>
              <a:tblGrid>
                <a:gridCol w="1699389">
                  <a:extLst>
                    <a:ext uri="{9D8B030D-6E8A-4147-A177-3AD203B41FA5}">
                      <a16:colId xmlns:a16="http://schemas.microsoft.com/office/drawing/2014/main" val="4186314146"/>
                    </a:ext>
                  </a:extLst>
                </a:gridCol>
                <a:gridCol w="1699389">
                  <a:extLst>
                    <a:ext uri="{9D8B030D-6E8A-4147-A177-3AD203B41FA5}">
                      <a16:colId xmlns:a16="http://schemas.microsoft.com/office/drawing/2014/main" val="920336308"/>
                    </a:ext>
                  </a:extLst>
                </a:gridCol>
                <a:gridCol w="1699389">
                  <a:extLst>
                    <a:ext uri="{9D8B030D-6E8A-4147-A177-3AD203B41FA5}">
                      <a16:colId xmlns:a16="http://schemas.microsoft.com/office/drawing/2014/main" val="911467297"/>
                    </a:ext>
                  </a:extLst>
                </a:gridCol>
                <a:gridCol w="1699389">
                  <a:extLst>
                    <a:ext uri="{9D8B030D-6E8A-4147-A177-3AD203B41FA5}">
                      <a16:colId xmlns:a16="http://schemas.microsoft.com/office/drawing/2014/main" val="622026078"/>
                    </a:ext>
                  </a:extLst>
                </a:gridCol>
                <a:gridCol w="1699389">
                  <a:extLst>
                    <a:ext uri="{9D8B030D-6E8A-4147-A177-3AD203B41FA5}">
                      <a16:colId xmlns:a16="http://schemas.microsoft.com/office/drawing/2014/main" val="4125187204"/>
                    </a:ext>
                  </a:extLst>
                </a:gridCol>
              </a:tblGrid>
              <a:tr h="370840">
                <a:tc>
                  <a:txBody>
                    <a:bodyPr/>
                    <a:lstStyle/>
                    <a:p>
                      <a:r>
                        <a:rPr lang="en-GB" dirty="0"/>
                        <a:t>Room 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5</a:t>
                      </a:r>
                    </a:p>
                  </a:txBody>
                  <a:tcPr/>
                </a:tc>
                <a:extLst>
                  <a:ext uri="{0D108BD9-81ED-4DB2-BD59-A6C34878D82A}">
                    <a16:rowId xmlns:a16="http://schemas.microsoft.com/office/drawing/2014/main" val="498670220"/>
                  </a:ext>
                </a:extLst>
              </a:tr>
              <a:tr h="370840">
                <a:tc>
                  <a:txBody>
                    <a:bodyPr/>
                    <a:lstStyle/>
                    <a:p>
                      <a:pPr algn="l" fontAlgn="b"/>
                      <a:r>
                        <a:rPr lang="en-GB" sz="1800" b="0" i="0" u="none" strike="noStrike">
                          <a:solidFill>
                            <a:srgbClr val="000000"/>
                          </a:solidFill>
                          <a:effectLst/>
                          <a:latin typeface="Calibri" panose="020F0502020204030204" pitchFamily="34" charset="0"/>
                        </a:rPr>
                        <a:t>Alison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Ed</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Jacquie W</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Julie-Ann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Zoe</a:t>
                      </a:r>
                    </a:p>
                  </a:txBody>
                  <a:tcPr marL="6350" marR="6350" marT="6350" marB="0" anchor="b"/>
                </a:tc>
                <a:extLst>
                  <a:ext uri="{0D108BD9-81ED-4DB2-BD59-A6C34878D82A}">
                    <a16:rowId xmlns:a16="http://schemas.microsoft.com/office/drawing/2014/main" val="2672858291"/>
                  </a:ext>
                </a:extLst>
              </a:tr>
              <a:tr h="283421">
                <a:tc>
                  <a:txBody>
                    <a:bodyPr/>
                    <a:lstStyle/>
                    <a:p>
                      <a:pPr algn="l" fontAlgn="b"/>
                      <a:r>
                        <a:rPr lang="en-GB" sz="1800" b="0" i="0" u="none" strike="noStrike">
                          <a:solidFill>
                            <a:srgbClr val="000000"/>
                          </a:solidFill>
                          <a:effectLst/>
                          <a:latin typeface="Calibri" panose="020F0502020204030204" pitchFamily="34" charset="0"/>
                        </a:rPr>
                        <a:t>Jason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Matt</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Jane</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Alastair</a:t>
                      </a:r>
                    </a:p>
                  </a:txBody>
                  <a:tcPr marL="6350" marR="6350" marT="6350" marB="0" anchor="b"/>
                </a:tc>
                <a:tc>
                  <a:txBody>
                    <a:bodyPr/>
                    <a:lstStyle/>
                    <a:p>
                      <a:pPr algn="l" fontAlgn="b"/>
                      <a:r>
                        <a:rPr lang="en-GB" sz="1800" b="0" i="0" u="none" strike="noStrike" dirty="0">
                          <a:solidFill>
                            <a:srgbClr val="000000"/>
                          </a:solidFill>
                          <a:effectLst/>
                          <a:latin typeface="Calibri" panose="020F0502020204030204" pitchFamily="34" charset="0"/>
                        </a:rPr>
                        <a:t>Jackie B</a:t>
                      </a:r>
                    </a:p>
                  </a:txBody>
                  <a:tcPr marL="6350" marR="6350" marT="6350" marB="0" anchor="b"/>
                </a:tc>
                <a:extLst>
                  <a:ext uri="{0D108BD9-81ED-4DB2-BD59-A6C34878D82A}">
                    <a16:rowId xmlns:a16="http://schemas.microsoft.com/office/drawing/2014/main" val="2195280706"/>
                  </a:ext>
                </a:extLst>
              </a:tr>
            </a:tbl>
          </a:graphicData>
        </a:graphic>
      </p:graphicFrame>
    </p:spTree>
    <p:extLst>
      <p:ext uri="{BB962C8B-B14F-4D97-AF65-F5344CB8AC3E}">
        <p14:creationId xmlns:p14="http://schemas.microsoft.com/office/powerpoint/2010/main" val="909675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WORKING WITH ONE ANOTHER 4 of 10</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19</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4A96AA-D97D-4B27-864B-6C73927CA674}"/>
              </a:ext>
            </a:extLst>
          </p:cNvPr>
          <p:cNvSpPr txBox="1"/>
          <p:nvPr/>
        </p:nvSpPr>
        <p:spPr>
          <a:xfrm>
            <a:off x="200472" y="980728"/>
            <a:ext cx="9349039" cy="2729978"/>
          </a:xfrm>
          <a:prstGeom prst="rect">
            <a:avLst/>
          </a:prstGeom>
          <a:noFill/>
        </p:spPr>
        <p:txBody>
          <a:bodyPr wrap="square" rtlCol="0">
            <a:spAutoFit/>
          </a:bodyPr>
          <a:lstStyle/>
          <a:p>
            <a:pPr lvl="1">
              <a:lnSpc>
                <a:spcPct val="120000"/>
              </a:lnSpc>
              <a:spcAft>
                <a:spcPts val="600"/>
              </a:spcAft>
            </a:pPr>
            <a:r>
              <a:rPr lang="en-GB" sz="2000" b="1" dirty="0"/>
              <a:t>Speed dating in Zoom breakout groups</a:t>
            </a:r>
            <a:endParaRPr lang="en-GB" sz="2000" dirty="0"/>
          </a:p>
          <a:p>
            <a:pPr lvl="1">
              <a:lnSpc>
                <a:spcPct val="120000"/>
              </a:lnSpc>
            </a:pPr>
            <a:r>
              <a:rPr lang="en-GB" sz="2000" dirty="0"/>
              <a:t>1 on 1 brief sessions:</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work well together</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could improve the way you work together</a:t>
            </a:r>
            <a:endParaRPr lang="en-GB" sz="2000" dirty="0"/>
          </a:p>
          <a:p>
            <a:pPr marL="742950" lvl="1" indent="-285750">
              <a:lnSpc>
                <a:spcPct val="120000"/>
              </a:lnSpc>
              <a:buFont typeface="Arial" panose="020B0604020202020204" pitchFamily="34" charset="0"/>
              <a:buChar char="•"/>
              <a:tabLst>
                <a:tab pos="914400" algn="l"/>
              </a:tabLst>
            </a:pPr>
            <a:endParaRPr lang="en-GB" sz="2000" dirty="0"/>
          </a:p>
          <a:p>
            <a:pPr marL="742950" lvl="1" indent="-285750">
              <a:lnSpc>
                <a:spcPct val="120000"/>
              </a:lnSpc>
              <a:buFont typeface="Arial" panose="020B0604020202020204" pitchFamily="34" charset="0"/>
              <a:buChar char="•"/>
              <a:tabLst>
                <a:tab pos="914400" algn="l"/>
              </a:tabLst>
            </a:pPr>
            <a:endParaRPr lang="en-GB" sz="2000" dirty="0"/>
          </a:p>
          <a:p>
            <a:pPr marL="742950" lvl="1" indent="-285750">
              <a:lnSpc>
                <a:spcPct val="120000"/>
              </a:lnSpc>
              <a:buFont typeface="Arial" panose="020B0604020202020204" pitchFamily="34" charset="0"/>
              <a:buChar char="•"/>
              <a:tabLst>
                <a:tab pos="914400" algn="l"/>
              </a:tabLst>
            </a:pPr>
            <a:endParaRPr lang="en-GB" sz="2000" dirty="0">
              <a:effectLst/>
              <a:ea typeface="Calibri" panose="020F0502020204030204" pitchFamily="34" charset="0"/>
              <a:cs typeface="Times New Roman" panose="02020603050405020304" pitchFamily="18" charset="0"/>
            </a:endParaRPr>
          </a:p>
        </p:txBody>
      </p:sp>
      <p:pic>
        <p:nvPicPr>
          <p:cNvPr id="8" name="Picture 7" descr="A drawing of a face&#10;&#10;Description automatically generated">
            <a:extLst>
              <a:ext uri="{FF2B5EF4-FFF2-40B4-BE49-F238E27FC236}">
                <a16:creationId xmlns:a16="http://schemas.microsoft.com/office/drawing/2014/main" id="{115241E8-70DF-411E-80A6-62BF97A9F4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graphicFrame>
        <p:nvGraphicFramePr>
          <p:cNvPr id="3" name="Table 4">
            <a:extLst>
              <a:ext uri="{FF2B5EF4-FFF2-40B4-BE49-F238E27FC236}">
                <a16:creationId xmlns:a16="http://schemas.microsoft.com/office/drawing/2014/main" id="{016F624D-BE72-4C4E-A262-322B915E2534}"/>
              </a:ext>
            </a:extLst>
          </p:cNvPr>
          <p:cNvGraphicFramePr>
            <a:graphicFrameLocks noGrp="1"/>
          </p:cNvGraphicFramePr>
          <p:nvPr>
            <p:extLst>
              <p:ext uri="{D42A27DB-BD31-4B8C-83A1-F6EECF244321}">
                <p14:modId xmlns:p14="http://schemas.microsoft.com/office/powerpoint/2010/main" val="3864200124"/>
              </p:ext>
            </p:extLst>
          </p:nvPr>
        </p:nvGraphicFramePr>
        <p:xfrm>
          <a:off x="704528" y="3142771"/>
          <a:ext cx="8496945" cy="1025101"/>
        </p:xfrm>
        <a:graphic>
          <a:graphicData uri="http://schemas.openxmlformats.org/drawingml/2006/table">
            <a:tbl>
              <a:tblPr firstRow="1" bandRow="1">
                <a:tableStyleId>{5C22544A-7EE6-4342-B048-85BDC9FD1C3A}</a:tableStyleId>
              </a:tblPr>
              <a:tblGrid>
                <a:gridCol w="1699389">
                  <a:extLst>
                    <a:ext uri="{9D8B030D-6E8A-4147-A177-3AD203B41FA5}">
                      <a16:colId xmlns:a16="http://schemas.microsoft.com/office/drawing/2014/main" val="4186314146"/>
                    </a:ext>
                  </a:extLst>
                </a:gridCol>
                <a:gridCol w="1699389">
                  <a:extLst>
                    <a:ext uri="{9D8B030D-6E8A-4147-A177-3AD203B41FA5}">
                      <a16:colId xmlns:a16="http://schemas.microsoft.com/office/drawing/2014/main" val="920336308"/>
                    </a:ext>
                  </a:extLst>
                </a:gridCol>
                <a:gridCol w="1699389">
                  <a:extLst>
                    <a:ext uri="{9D8B030D-6E8A-4147-A177-3AD203B41FA5}">
                      <a16:colId xmlns:a16="http://schemas.microsoft.com/office/drawing/2014/main" val="911467297"/>
                    </a:ext>
                  </a:extLst>
                </a:gridCol>
                <a:gridCol w="1699389">
                  <a:extLst>
                    <a:ext uri="{9D8B030D-6E8A-4147-A177-3AD203B41FA5}">
                      <a16:colId xmlns:a16="http://schemas.microsoft.com/office/drawing/2014/main" val="622026078"/>
                    </a:ext>
                  </a:extLst>
                </a:gridCol>
                <a:gridCol w="1699389">
                  <a:extLst>
                    <a:ext uri="{9D8B030D-6E8A-4147-A177-3AD203B41FA5}">
                      <a16:colId xmlns:a16="http://schemas.microsoft.com/office/drawing/2014/main" val="4125187204"/>
                    </a:ext>
                  </a:extLst>
                </a:gridCol>
              </a:tblGrid>
              <a:tr h="370840">
                <a:tc>
                  <a:txBody>
                    <a:bodyPr/>
                    <a:lstStyle/>
                    <a:p>
                      <a:r>
                        <a:rPr lang="en-GB" dirty="0"/>
                        <a:t>Room 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5</a:t>
                      </a:r>
                    </a:p>
                  </a:txBody>
                  <a:tcPr/>
                </a:tc>
                <a:extLst>
                  <a:ext uri="{0D108BD9-81ED-4DB2-BD59-A6C34878D82A}">
                    <a16:rowId xmlns:a16="http://schemas.microsoft.com/office/drawing/2014/main" val="498670220"/>
                  </a:ext>
                </a:extLst>
              </a:tr>
              <a:tr h="370840">
                <a:tc>
                  <a:txBody>
                    <a:bodyPr/>
                    <a:lstStyle/>
                    <a:p>
                      <a:pPr algn="l" fontAlgn="b"/>
                      <a:r>
                        <a:rPr lang="en-GB" sz="1800" b="0" i="0" u="none" strike="noStrike">
                          <a:solidFill>
                            <a:srgbClr val="000000"/>
                          </a:solidFill>
                          <a:effectLst/>
                          <a:latin typeface="Calibri" panose="020F0502020204030204" pitchFamily="34" charset="0"/>
                        </a:rPr>
                        <a:t>Alison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Ed</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Jacquie W</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Julie-Ann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Zoe</a:t>
                      </a:r>
                    </a:p>
                  </a:txBody>
                  <a:tcPr marL="6350" marR="6350" marT="6350" marB="0" anchor="b"/>
                </a:tc>
                <a:extLst>
                  <a:ext uri="{0D108BD9-81ED-4DB2-BD59-A6C34878D82A}">
                    <a16:rowId xmlns:a16="http://schemas.microsoft.com/office/drawing/2014/main" val="2672858291"/>
                  </a:ext>
                </a:extLst>
              </a:tr>
              <a:tr h="283421">
                <a:tc>
                  <a:txBody>
                    <a:bodyPr/>
                    <a:lstStyle/>
                    <a:p>
                      <a:pPr algn="l" fontAlgn="b"/>
                      <a:r>
                        <a:rPr lang="en-GB" sz="1800" b="0" i="0" u="none" strike="noStrike">
                          <a:solidFill>
                            <a:srgbClr val="000000"/>
                          </a:solidFill>
                          <a:effectLst/>
                          <a:latin typeface="Calibri" panose="020F0502020204030204" pitchFamily="34" charset="0"/>
                        </a:rPr>
                        <a:t>Matt</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Jane</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Alastair</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Jackie B</a:t>
                      </a:r>
                    </a:p>
                  </a:txBody>
                  <a:tcPr marL="6350" marR="6350" marT="6350" marB="0" anchor="b"/>
                </a:tc>
                <a:tc>
                  <a:txBody>
                    <a:bodyPr/>
                    <a:lstStyle/>
                    <a:p>
                      <a:pPr algn="l" fontAlgn="b"/>
                      <a:r>
                        <a:rPr lang="en-GB" sz="1800" b="0" i="0" u="none" strike="noStrike" dirty="0">
                          <a:solidFill>
                            <a:srgbClr val="000000"/>
                          </a:solidFill>
                          <a:effectLst/>
                          <a:latin typeface="Calibri" panose="020F0502020204030204" pitchFamily="34" charset="0"/>
                        </a:rPr>
                        <a:t>Jason</a:t>
                      </a:r>
                    </a:p>
                  </a:txBody>
                  <a:tcPr marL="6350" marR="6350" marT="6350" marB="0" anchor="b"/>
                </a:tc>
                <a:extLst>
                  <a:ext uri="{0D108BD9-81ED-4DB2-BD59-A6C34878D82A}">
                    <a16:rowId xmlns:a16="http://schemas.microsoft.com/office/drawing/2014/main" val="2195280706"/>
                  </a:ext>
                </a:extLst>
              </a:tr>
            </a:tbl>
          </a:graphicData>
        </a:graphic>
      </p:graphicFrame>
    </p:spTree>
    <p:extLst>
      <p:ext uri="{BB962C8B-B14F-4D97-AF65-F5344CB8AC3E}">
        <p14:creationId xmlns:p14="http://schemas.microsoft.com/office/powerpoint/2010/main" val="199602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AGENDA – WEBINAR 2 (HALF DAY)</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2</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graphicFrame>
        <p:nvGraphicFramePr>
          <p:cNvPr id="3" name="Table 4">
            <a:extLst>
              <a:ext uri="{FF2B5EF4-FFF2-40B4-BE49-F238E27FC236}">
                <a16:creationId xmlns:a16="http://schemas.microsoft.com/office/drawing/2014/main" id="{2917FEFB-5833-49DC-994B-4829569A65A5}"/>
              </a:ext>
            </a:extLst>
          </p:cNvPr>
          <p:cNvGraphicFramePr>
            <a:graphicFrameLocks noGrp="1"/>
          </p:cNvGraphicFramePr>
          <p:nvPr>
            <p:extLst>
              <p:ext uri="{D42A27DB-BD31-4B8C-83A1-F6EECF244321}">
                <p14:modId xmlns:p14="http://schemas.microsoft.com/office/powerpoint/2010/main" val="1206498465"/>
              </p:ext>
            </p:extLst>
          </p:nvPr>
        </p:nvGraphicFramePr>
        <p:xfrm>
          <a:off x="488504" y="1440452"/>
          <a:ext cx="8743760" cy="4160520"/>
        </p:xfrm>
        <a:graphic>
          <a:graphicData uri="http://schemas.openxmlformats.org/drawingml/2006/table">
            <a:tbl>
              <a:tblPr firstRow="1" bandRow="1">
                <a:tableStyleId>{5C22544A-7EE6-4342-B048-85BDC9FD1C3A}</a:tableStyleId>
              </a:tblPr>
              <a:tblGrid>
                <a:gridCol w="6007455">
                  <a:extLst>
                    <a:ext uri="{9D8B030D-6E8A-4147-A177-3AD203B41FA5}">
                      <a16:colId xmlns:a16="http://schemas.microsoft.com/office/drawing/2014/main" val="2888416968"/>
                    </a:ext>
                  </a:extLst>
                </a:gridCol>
                <a:gridCol w="1296144">
                  <a:extLst>
                    <a:ext uri="{9D8B030D-6E8A-4147-A177-3AD203B41FA5}">
                      <a16:colId xmlns:a16="http://schemas.microsoft.com/office/drawing/2014/main" val="2527630015"/>
                    </a:ext>
                  </a:extLst>
                </a:gridCol>
                <a:gridCol w="1440161">
                  <a:extLst>
                    <a:ext uri="{9D8B030D-6E8A-4147-A177-3AD203B41FA5}">
                      <a16:colId xmlns:a16="http://schemas.microsoft.com/office/drawing/2014/main" val="1199601375"/>
                    </a:ext>
                  </a:extLst>
                </a:gridCol>
              </a:tblGrid>
              <a:tr h="370840">
                <a:tc>
                  <a:txBody>
                    <a:bodyPr/>
                    <a:lstStyle/>
                    <a:p>
                      <a:r>
                        <a:rPr lang="en-GB" sz="1600" dirty="0"/>
                        <a:t>Session</a:t>
                      </a:r>
                    </a:p>
                  </a:txBody>
                  <a:tcPr/>
                </a:tc>
                <a:tc>
                  <a:txBody>
                    <a:bodyPr/>
                    <a:lstStyle/>
                    <a:p>
                      <a:r>
                        <a:rPr lang="en-GB" sz="1600" dirty="0"/>
                        <a:t>Lead</a:t>
                      </a:r>
                    </a:p>
                  </a:txBody>
                  <a:tcPr/>
                </a:tc>
                <a:tc>
                  <a:txBody>
                    <a:bodyPr/>
                    <a:lstStyle/>
                    <a:p>
                      <a:r>
                        <a:rPr lang="en-GB" sz="1600" dirty="0"/>
                        <a:t>Duration</a:t>
                      </a:r>
                    </a:p>
                  </a:txBody>
                  <a:tcPr/>
                </a:tc>
                <a:extLst>
                  <a:ext uri="{0D108BD9-81ED-4DB2-BD59-A6C34878D82A}">
                    <a16:rowId xmlns:a16="http://schemas.microsoft.com/office/drawing/2014/main" val="1730550199"/>
                  </a:ext>
                </a:extLst>
              </a:tr>
              <a:tr h="370840">
                <a:tc>
                  <a:txBody>
                    <a:bodyPr/>
                    <a:lstStyle/>
                    <a:p>
                      <a:pPr>
                        <a:spcAft>
                          <a:spcPts val="600"/>
                        </a:spcAft>
                      </a:pPr>
                      <a:r>
                        <a:rPr lang="en-GB" sz="1600" b="1" dirty="0"/>
                        <a:t>Reflections</a:t>
                      </a:r>
                      <a:r>
                        <a:rPr lang="en-GB" sz="1600" dirty="0"/>
                        <a:t> from Session 1</a:t>
                      </a:r>
                    </a:p>
                  </a:txBody>
                  <a:tcPr/>
                </a:tc>
                <a:tc>
                  <a:txBody>
                    <a:bodyPr/>
                    <a:lstStyle/>
                    <a:p>
                      <a:r>
                        <a:rPr lang="en-GB" sz="1600" dirty="0"/>
                        <a:t>Group</a:t>
                      </a:r>
                    </a:p>
                  </a:txBody>
                  <a:tcPr/>
                </a:tc>
                <a:tc>
                  <a:txBody>
                    <a:bodyPr/>
                    <a:lstStyle/>
                    <a:p>
                      <a:r>
                        <a:rPr lang="en-GB" sz="1600" dirty="0"/>
                        <a:t>30 mins</a:t>
                      </a:r>
                    </a:p>
                  </a:txBody>
                  <a:tcPr/>
                </a:tc>
                <a:extLst>
                  <a:ext uri="{0D108BD9-81ED-4DB2-BD59-A6C34878D82A}">
                    <a16:rowId xmlns:a16="http://schemas.microsoft.com/office/drawing/2014/main" val="130186948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t>Your Endsleigh ‘Dream team’</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Desired characteristics of Endsleigh’s SLT.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Implications. </a:t>
                      </a:r>
                    </a:p>
                  </a:txBody>
                  <a:tcPr/>
                </a:tc>
                <a:tc>
                  <a:txBody>
                    <a:bodyPr/>
                    <a:lstStyle/>
                    <a:p>
                      <a:r>
                        <a:rPr lang="en-GB" sz="1600" dirty="0"/>
                        <a:t>Group</a:t>
                      </a:r>
                    </a:p>
                  </a:txBody>
                  <a:tcPr/>
                </a:tc>
                <a:tc>
                  <a:txBody>
                    <a:bodyPr/>
                    <a:lstStyle/>
                    <a:p>
                      <a:r>
                        <a:rPr lang="en-GB" sz="1600" dirty="0"/>
                        <a:t>45 mins</a:t>
                      </a:r>
                    </a:p>
                  </a:txBody>
                  <a:tcPr/>
                </a:tc>
                <a:extLst>
                  <a:ext uri="{0D108BD9-81ED-4DB2-BD59-A6C34878D82A}">
                    <a16:rowId xmlns:a16="http://schemas.microsoft.com/office/drawing/2014/main" val="3564764884"/>
                  </a:ext>
                </a:extLst>
              </a:tr>
              <a:tr h="370840">
                <a:tc>
                  <a:txBody>
                    <a:bodyPr/>
                    <a:lstStyle/>
                    <a:p>
                      <a:r>
                        <a:rPr lang="en-GB" sz="1600" b="1" dirty="0"/>
                        <a:t>Speed dating session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How the two of you work well together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How the two of you could improve the way you work together</a:t>
                      </a:r>
                      <a:endParaRPr lang="en-GB" sz="1600" b="1" dirty="0"/>
                    </a:p>
                  </a:txBody>
                  <a:tcPr/>
                </a:tc>
                <a:tc>
                  <a:txBody>
                    <a:bodyPr/>
                    <a:lstStyle/>
                    <a:p>
                      <a:endParaRPr lang="en-GB" sz="1600" dirty="0"/>
                    </a:p>
                  </a:txBody>
                  <a:tcPr/>
                </a:tc>
                <a:tc>
                  <a:txBody>
                    <a:bodyPr/>
                    <a:lstStyle/>
                    <a:p>
                      <a:r>
                        <a:rPr lang="en-GB" sz="1600" dirty="0"/>
                        <a:t>1 hour</a:t>
                      </a:r>
                    </a:p>
                  </a:txBody>
                  <a:tcPr/>
                </a:tc>
                <a:extLst>
                  <a:ext uri="{0D108BD9-81ED-4DB2-BD59-A6C34878D82A}">
                    <a16:rowId xmlns:a16="http://schemas.microsoft.com/office/drawing/2014/main" val="322636961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t>Grit in the oyster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Endsleigh Org Structure (grey areas and solution options).</a:t>
                      </a:r>
                    </a:p>
                  </a:txBody>
                  <a:tcPr/>
                </a:tc>
                <a:tc>
                  <a:txBody>
                    <a:bodyPr/>
                    <a:lstStyle/>
                    <a:p>
                      <a:r>
                        <a:rPr lang="en-GB" sz="1600" dirty="0"/>
                        <a:t>Group</a:t>
                      </a:r>
                    </a:p>
                  </a:txBody>
                  <a:tcPr/>
                </a:tc>
                <a:tc>
                  <a:txBody>
                    <a:bodyPr/>
                    <a:lstStyle/>
                    <a:p>
                      <a:r>
                        <a:rPr lang="en-GB" sz="1600" dirty="0"/>
                        <a:t>30 mins</a:t>
                      </a:r>
                    </a:p>
                  </a:txBody>
                  <a:tcPr/>
                </a:tc>
                <a:extLst>
                  <a:ext uri="{0D108BD9-81ED-4DB2-BD59-A6C34878D82A}">
                    <a16:rowId xmlns:a16="http://schemas.microsoft.com/office/drawing/2014/main" val="50802431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t>Actions</a:t>
                      </a:r>
                      <a:r>
                        <a:rPr lang="en-GB" sz="160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What will we do differently?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What will I do differently?</a:t>
                      </a:r>
                    </a:p>
                  </a:txBody>
                  <a:tcPr/>
                </a:tc>
                <a:tc>
                  <a:txBody>
                    <a:bodyPr/>
                    <a:lstStyle/>
                    <a:p>
                      <a:r>
                        <a:rPr lang="en-GB" sz="1600" dirty="0"/>
                        <a:t>Group</a:t>
                      </a:r>
                    </a:p>
                  </a:txBody>
                  <a:tcPr/>
                </a:tc>
                <a:tc>
                  <a:txBody>
                    <a:bodyPr/>
                    <a:lstStyle/>
                    <a:p>
                      <a:r>
                        <a:rPr lang="en-GB" sz="1600" dirty="0"/>
                        <a:t>45 mins</a:t>
                      </a:r>
                    </a:p>
                  </a:txBody>
                  <a:tcPr/>
                </a:tc>
                <a:extLst>
                  <a:ext uri="{0D108BD9-81ED-4DB2-BD59-A6C34878D82A}">
                    <a16:rowId xmlns:a16="http://schemas.microsoft.com/office/drawing/2014/main" val="3238513354"/>
                  </a:ext>
                </a:extLst>
              </a:tr>
              <a:tr h="370840">
                <a:tc>
                  <a:txBody>
                    <a:bodyPr/>
                    <a:lstStyle/>
                    <a:p>
                      <a:pPr>
                        <a:spcAft>
                          <a:spcPts val="600"/>
                        </a:spcAft>
                      </a:pPr>
                      <a:r>
                        <a:rPr lang="en-GB" sz="1600" b="1" dirty="0"/>
                        <a:t>Keeping the momentum going </a:t>
                      </a:r>
                      <a:r>
                        <a:rPr lang="en-GB" sz="1600" dirty="0"/>
                        <a:t>/ making it work</a:t>
                      </a:r>
                    </a:p>
                  </a:txBody>
                  <a:tcPr/>
                </a:tc>
                <a:tc>
                  <a:txBody>
                    <a:bodyPr/>
                    <a:lstStyle/>
                    <a:p>
                      <a:r>
                        <a:rPr lang="en-GB" sz="1600" dirty="0"/>
                        <a:t>Group</a:t>
                      </a:r>
                    </a:p>
                  </a:txBody>
                  <a:tcPr/>
                </a:tc>
                <a:tc>
                  <a:txBody>
                    <a:bodyPr/>
                    <a:lstStyle/>
                    <a:p>
                      <a:r>
                        <a:rPr lang="en-GB" sz="1600" dirty="0"/>
                        <a:t>15 mins</a:t>
                      </a:r>
                    </a:p>
                  </a:txBody>
                  <a:tcPr/>
                </a:tc>
                <a:extLst>
                  <a:ext uri="{0D108BD9-81ED-4DB2-BD59-A6C34878D82A}">
                    <a16:rowId xmlns:a16="http://schemas.microsoft.com/office/drawing/2014/main" val="2569335849"/>
                  </a:ext>
                </a:extLst>
              </a:tr>
            </a:tbl>
          </a:graphicData>
        </a:graphic>
      </p:graphicFrame>
      <p:sp>
        <p:nvSpPr>
          <p:cNvPr id="13" name="TextBox 12">
            <a:extLst>
              <a:ext uri="{FF2B5EF4-FFF2-40B4-BE49-F238E27FC236}">
                <a16:creationId xmlns:a16="http://schemas.microsoft.com/office/drawing/2014/main" id="{FB7BBE8E-04F8-44FF-A1EB-9FC605097F2C}"/>
              </a:ext>
            </a:extLst>
          </p:cNvPr>
          <p:cNvSpPr txBox="1"/>
          <p:nvPr/>
        </p:nvSpPr>
        <p:spPr>
          <a:xfrm>
            <a:off x="396984" y="854205"/>
            <a:ext cx="6710680" cy="369332"/>
          </a:xfrm>
          <a:prstGeom prst="rect">
            <a:avLst/>
          </a:prstGeom>
          <a:noFill/>
        </p:spPr>
        <p:txBody>
          <a:bodyPr wrap="square">
            <a:spAutoFit/>
          </a:bodyPr>
          <a:lstStyle/>
          <a:p>
            <a:pPr>
              <a:spcAft>
                <a:spcPts val="600"/>
              </a:spcAft>
            </a:pPr>
            <a:r>
              <a:rPr lang="en-GB" sz="1800" b="1" dirty="0"/>
              <a:t>WEBINAR 2: CREATING THE ENDSLEIGH DREAM TEAM</a:t>
            </a:r>
          </a:p>
        </p:txBody>
      </p:sp>
    </p:spTree>
    <p:extLst>
      <p:ext uri="{BB962C8B-B14F-4D97-AF65-F5344CB8AC3E}">
        <p14:creationId xmlns:p14="http://schemas.microsoft.com/office/powerpoint/2010/main" val="87199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WORKING WITH ONE ANOTHER 5 of 10</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20</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4A96AA-D97D-4B27-864B-6C73927CA674}"/>
              </a:ext>
            </a:extLst>
          </p:cNvPr>
          <p:cNvSpPr txBox="1"/>
          <p:nvPr/>
        </p:nvSpPr>
        <p:spPr>
          <a:xfrm>
            <a:off x="200472" y="980728"/>
            <a:ext cx="9349039" cy="1621982"/>
          </a:xfrm>
          <a:prstGeom prst="rect">
            <a:avLst/>
          </a:prstGeom>
          <a:noFill/>
        </p:spPr>
        <p:txBody>
          <a:bodyPr wrap="square" rtlCol="0">
            <a:spAutoFit/>
          </a:bodyPr>
          <a:lstStyle/>
          <a:p>
            <a:pPr lvl="1">
              <a:lnSpc>
                <a:spcPct val="120000"/>
              </a:lnSpc>
              <a:spcAft>
                <a:spcPts val="600"/>
              </a:spcAft>
            </a:pPr>
            <a:r>
              <a:rPr lang="en-GB" sz="2000" b="1" dirty="0"/>
              <a:t>Speed dating in Zoom breakout groups</a:t>
            </a:r>
            <a:endParaRPr lang="en-GB" sz="2000" dirty="0"/>
          </a:p>
          <a:p>
            <a:pPr lvl="1">
              <a:lnSpc>
                <a:spcPct val="120000"/>
              </a:lnSpc>
            </a:pPr>
            <a:r>
              <a:rPr lang="en-GB" sz="2000" dirty="0"/>
              <a:t>1 on 1 brief sessions:</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work well together</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could improve the way you work together</a:t>
            </a:r>
            <a:endParaRPr lang="en-GB" sz="2000" dirty="0"/>
          </a:p>
        </p:txBody>
      </p:sp>
      <p:pic>
        <p:nvPicPr>
          <p:cNvPr id="8" name="Picture 7" descr="A drawing of a face&#10;&#10;Description automatically generated">
            <a:extLst>
              <a:ext uri="{FF2B5EF4-FFF2-40B4-BE49-F238E27FC236}">
                <a16:creationId xmlns:a16="http://schemas.microsoft.com/office/drawing/2014/main" id="{115241E8-70DF-411E-80A6-62BF97A9F4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graphicFrame>
        <p:nvGraphicFramePr>
          <p:cNvPr id="3" name="Table 4">
            <a:extLst>
              <a:ext uri="{FF2B5EF4-FFF2-40B4-BE49-F238E27FC236}">
                <a16:creationId xmlns:a16="http://schemas.microsoft.com/office/drawing/2014/main" id="{016F624D-BE72-4C4E-A262-322B915E2534}"/>
              </a:ext>
            </a:extLst>
          </p:cNvPr>
          <p:cNvGraphicFramePr>
            <a:graphicFrameLocks noGrp="1"/>
          </p:cNvGraphicFramePr>
          <p:nvPr>
            <p:extLst>
              <p:ext uri="{D42A27DB-BD31-4B8C-83A1-F6EECF244321}">
                <p14:modId xmlns:p14="http://schemas.microsoft.com/office/powerpoint/2010/main" val="2743237920"/>
              </p:ext>
            </p:extLst>
          </p:nvPr>
        </p:nvGraphicFramePr>
        <p:xfrm>
          <a:off x="704528" y="3142771"/>
          <a:ext cx="8496945" cy="1025101"/>
        </p:xfrm>
        <a:graphic>
          <a:graphicData uri="http://schemas.openxmlformats.org/drawingml/2006/table">
            <a:tbl>
              <a:tblPr firstRow="1" bandRow="1">
                <a:tableStyleId>{5C22544A-7EE6-4342-B048-85BDC9FD1C3A}</a:tableStyleId>
              </a:tblPr>
              <a:tblGrid>
                <a:gridCol w="1699389">
                  <a:extLst>
                    <a:ext uri="{9D8B030D-6E8A-4147-A177-3AD203B41FA5}">
                      <a16:colId xmlns:a16="http://schemas.microsoft.com/office/drawing/2014/main" val="4186314146"/>
                    </a:ext>
                  </a:extLst>
                </a:gridCol>
                <a:gridCol w="1699389">
                  <a:extLst>
                    <a:ext uri="{9D8B030D-6E8A-4147-A177-3AD203B41FA5}">
                      <a16:colId xmlns:a16="http://schemas.microsoft.com/office/drawing/2014/main" val="920336308"/>
                    </a:ext>
                  </a:extLst>
                </a:gridCol>
                <a:gridCol w="1699389">
                  <a:extLst>
                    <a:ext uri="{9D8B030D-6E8A-4147-A177-3AD203B41FA5}">
                      <a16:colId xmlns:a16="http://schemas.microsoft.com/office/drawing/2014/main" val="911467297"/>
                    </a:ext>
                  </a:extLst>
                </a:gridCol>
                <a:gridCol w="1699389">
                  <a:extLst>
                    <a:ext uri="{9D8B030D-6E8A-4147-A177-3AD203B41FA5}">
                      <a16:colId xmlns:a16="http://schemas.microsoft.com/office/drawing/2014/main" val="622026078"/>
                    </a:ext>
                  </a:extLst>
                </a:gridCol>
                <a:gridCol w="1699389">
                  <a:extLst>
                    <a:ext uri="{9D8B030D-6E8A-4147-A177-3AD203B41FA5}">
                      <a16:colId xmlns:a16="http://schemas.microsoft.com/office/drawing/2014/main" val="4125187204"/>
                    </a:ext>
                  </a:extLst>
                </a:gridCol>
              </a:tblGrid>
              <a:tr h="370840">
                <a:tc>
                  <a:txBody>
                    <a:bodyPr/>
                    <a:lstStyle/>
                    <a:p>
                      <a:r>
                        <a:rPr lang="en-GB" dirty="0"/>
                        <a:t>Room 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5</a:t>
                      </a:r>
                    </a:p>
                  </a:txBody>
                  <a:tcPr/>
                </a:tc>
                <a:extLst>
                  <a:ext uri="{0D108BD9-81ED-4DB2-BD59-A6C34878D82A}">
                    <a16:rowId xmlns:a16="http://schemas.microsoft.com/office/drawing/2014/main" val="498670220"/>
                  </a:ext>
                </a:extLst>
              </a:tr>
              <a:tr h="370840">
                <a:tc>
                  <a:txBody>
                    <a:bodyPr/>
                    <a:lstStyle/>
                    <a:p>
                      <a:pPr algn="l" fontAlgn="b"/>
                      <a:r>
                        <a:rPr lang="en-GB" sz="1800" b="0" i="0" u="none" strike="noStrike">
                          <a:solidFill>
                            <a:srgbClr val="000000"/>
                          </a:solidFill>
                          <a:effectLst/>
                          <a:latin typeface="Calibri" panose="020F0502020204030204" pitchFamily="34" charset="0"/>
                        </a:rPr>
                        <a:t>Alison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Ed</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Jacquie W</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Julie-Ann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Zoe</a:t>
                      </a:r>
                    </a:p>
                  </a:txBody>
                  <a:tcPr marL="6350" marR="6350" marT="6350" marB="0" anchor="b"/>
                </a:tc>
                <a:extLst>
                  <a:ext uri="{0D108BD9-81ED-4DB2-BD59-A6C34878D82A}">
                    <a16:rowId xmlns:a16="http://schemas.microsoft.com/office/drawing/2014/main" val="2672858291"/>
                  </a:ext>
                </a:extLst>
              </a:tr>
              <a:tr h="283421">
                <a:tc>
                  <a:txBody>
                    <a:bodyPr/>
                    <a:lstStyle/>
                    <a:p>
                      <a:pPr algn="l" fontAlgn="b"/>
                      <a:r>
                        <a:rPr lang="en-GB" sz="1800" b="0" i="0" u="none" strike="noStrike">
                          <a:solidFill>
                            <a:srgbClr val="000000"/>
                          </a:solidFill>
                          <a:effectLst/>
                          <a:latin typeface="Calibri" panose="020F0502020204030204" pitchFamily="34" charset="0"/>
                        </a:rPr>
                        <a:t>Jane</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Alastair</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Jackie B</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Jason</a:t>
                      </a:r>
                    </a:p>
                  </a:txBody>
                  <a:tcPr marL="6350" marR="6350" marT="6350" marB="0" anchor="b"/>
                </a:tc>
                <a:tc>
                  <a:txBody>
                    <a:bodyPr/>
                    <a:lstStyle/>
                    <a:p>
                      <a:pPr algn="l" fontAlgn="b"/>
                      <a:r>
                        <a:rPr lang="en-GB" sz="1800" b="0" i="0" u="none" strike="noStrike" dirty="0">
                          <a:solidFill>
                            <a:srgbClr val="000000"/>
                          </a:solidFill>
                          <a:effectLst/>
                          <a:latin typeface="Calibri" panose="020F0502020204030204" pitchFamily="34" charset="0"/>
                        </a:rPr>
                        <a:t>Matt</a:t>
                      </a:r>
                    </a:p>
                  </a:txBody>
                  <a:tcPr marL="6350" marR="6350" marT="6350" marB="0" anchor="b"/>
                </a:tc>
                <a:extLst>
                  <a:ext uri="{0D108BD9-81ED-4DB2-BD59-A6C34878D82A}">
                    <a16:rowId xmlns:a16="http://schemas.microsoft.com/office/drawing/2014/main" val="2195280706"/>
                  </a:ext>
                </a:extLst>
              </a:tr>
            </a:tbl>
          </a:graphicData>
        </a:graphic>
      </p:graphicFrame>
    </p:spTree>
    <p:extLst>
      <p:ext uri="{BB962C8B-B14F-4D97-AF65-F5344CB8AC3E}">
        <p14:creationId xmlns:p14="http://schemas.microsoft.com/office/powerpoint/2010/main" val="427228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WORKING WITH ONE ANOTHER 6 of 10</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21</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4A96AA-D97D-4B27-864B-6C73927CA674}"/>
              </a:ext>
            </a:extLst>
          </p:cNvPr>
          <p:cNvSpPr txBox="1"/>
          <p:nvPr/>
        </p:nvSpPr>
        <p:spPr>
          <a:xfrm>
            <a:off x="200472" y="980728"/>
            <a:ext cx="9349039" cy="1621982"/>
          </a:xfrm>
          <a:prstGeom prst="rect">
            <a:avLst/>
          </a:prstGeom>
          <a:noFill/>
        </p:spPr>
        <p:txBody>
          <a:bodyPr wrap="square" rtlCol="0">
            <a:spAutoFit/>
          </a:bodyPr>
          <a:lstStyle/>
          <a:p>
            <a:pPr lvl="1">
              <a:lnSpc>
                <a:spcPct val="120000"/>
              </a:lnSpc>
              <a:spcAft>
                <a:spcPts val="600"/>
              </a:spcAft>
            </a:pPr>
            <a:r>
              <a:rPr lang="en-GB" sz="2000" b="1" dirty="0"/>
              <a:t>Speed dating in Zoom breakout groups</a:t>
            </a:r>
            <a:endParaRPr lang="en-GB" sz="2000" dirty="0"/>
          </a:p>
          <a:p>
            <a:pPr lvl="1">
              <a:lnSpc>
                <a:spcPct val="120000"/>
              </a:lnSpc>
            </a:pPr>
            <a:r>
              <a:rPr lang="en-GB" sz="2000" dirty="0"/>
              <a:t>1 on 1 brief sessions:</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work well together</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could improve the way you work together</a:t>
            </a:r>
          </a:p>
        </p:txBody>
      </p:sp>
      <p:pic>
        <p:nvPicPr>
          <p:cNvPr id="8" name="Picture 7" descr="A drawing of a face&#10;&#10;Description automatically generated">
            <a:extLst>
              <a:ext uri="{FF2B5EF4-FFF2-40B4-BE49-F238E27FC236}">
                <a16:creationId xmlns:a16="http://schemas.microsoft.com/office/drawing/2014/main" id="{115241E8-70DF-411E-80A6-62BF97A9F4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graphicFrame>
        <p:nvGraphicFramePr>
          <p:cNvPr id="3" name="Table 4">
            <a:extLst>
              <a:ext uri="{FF2B5EF4-FFF2-40B4-BE49-F238E27FC236}">
                <a16:creationId xmlns:a16="http://schemas.microsoft.com/office/drawing/2014/main" id="{016F624D-BE72-4C4E-A262-322B915E2534}"/>
              </a:ext>
            </a:extLst>
          </p:cNvPr>
          <p:cNvGraphicFramePr>
            <a:graphicFrameLocks noGrp="1"/>
          </p:cNvGraphicFramePr>
          <p:nvPr>
            <p:extLst>
              <p:ext uri="{D42A27DB-BD31-4B8C-83A1-F6EECF244321}">
                <p14:modId xmlns:p14="http://schemas.microsoft.com/office/powerpoint/2010/main" val="1231304682"/>
              </p:ext>
            </p:extLst>
          </p:nvPr>
        </p:nvGraphicFramePr>
        <p:xfrm>
          <a:off x="632520" y="3142771"/>
          <a:ext cx="8496945" cy="1112520"/>
        </p:xfrm>
        <a:graphic>
          <a:graphicData uri="http://schemas.openxmlformats.org/drawingml/2006/table">
            <a:tbl>
              <a:tblPr firstRow="1" bandRow="1">
                <a:tableStyleId>{5C22544A-7EE6-4342-B048-85BDC9FD1C3A}</a:tableStyleId>
              </a:tblPr>
              <a:tblGrid>
                <a:gridCol w="1699389">
                  <a:extLst>
                    <a:ext uri="{9D8B030D-6E8A-4147-A177-3AD203B41FA5}">
                      <a16:colId xmlns:a16="http://schemas.microsoft.com/office/drawing/2014/main" val="4186314146"/>
                    </a:ext>
                  </a:extLst>
                </a:gridCol>
                <a:gridCol w="1699389">
                  <a:extLst>
                    <a:ext uri="{9D8B030D-6E8A-4147-A177-3AD203B41FA5}">
                      <a16:colId xmlns:a16="http://schemas.microsoft.com/office/drawing/2014/main" val="920336308"/>
                    </a:ext>
                  </a:extLst>
                </a:gridCol>
                <a:gridCol w="1699389">
                  <a:extLst>
                    <a:ext uri="{9D8B030D-6E8A-4147-A177-3AD203B41FA5}">
                      <a16:colId xmlns:a16="http://schemas.microsoft.com/office/drawing/2014/main" val="911467297"/>
                    </a:ext>
                  </a:extLst>
                </a:gridCol>
                <a:gridCol w="1699389">
                  <a:extLst>
                    <a:ext uri="{9D8B030D-6E8A-4147-A177-3AD203B41FA5}">
                      <a16:colId xmlns:a16="http://schemas.microsoft.com/office/drawing/2014/main" val="622026078"/>
                    </a:ext>
                  </a:extLst>
                </a:gridCol>
                <a:gridCol w="1699389">
                  <a:extLst>
                    <a:ext uri="{9D8B030D-6E8A-4147-A177-3AD203B41FA5}">
                      <a16:colId xmlns:a16="http://schemas.microsoft.com/office/drawing/2014/main" val="4125187204"/>
                    </a:ext>
                  </a:extLst>
                </a:gridCol>
              </a:tblGrid>
              <a:tr h="370840">
                <a:tc>
                  <a:txBody>
                    <a:bodyPr/>
                    <a:lstStyle/>
                    <a:p>
                      <a:r>
                        <a:rPr lang="en-GB" dirty="0"/>
                        <a:t>Room 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bg1"/>
                          </a:solidFill>
                        </a:rPr>
                        <a:t>BYE</a:t>
                      </a:r>
                    </a:p>
                  </a:txBody>
                  <a:tcPr/>
                </a:tc>
                <a:extLst>
                  <a:ext uri="{0D108BD9-81ED-4DB2-BD59-A6C34878D82A}">
                    <a16:rowId xmlns:a16="http://schemas.microsoft.com/office/drawing/2014/main" val="498670220"/>
                  </a:ext>
                </a:extLst>
              </a:tr>
              <a:tr h="370840">
                <a:tc>
                  <a:txBody>
                    <a:bodyPr/>
                    <a:lstStyle/>
                    <a:p>
                      <a:pPr algn="l" fontAlgn="b"/>
                      <a:r>
                        <a:rPr lang="en-GB" sz="1800" b="0" i="0" u="none" strike="noStrike">
                          <a:solidFill>
                            <a:srgbClr val="000000"/>
                          </a:solidFill>
                          <a:effectLst/>
                          <a:latin typeface="Calibri" panose="020F0502020204030204" pitchFamily="34" charset="0"/>
                        </a:rPr>
                        <a:t>Alison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Jacquie W</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Alastair</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Jason</a:t>
                      </a:r>
                    </a:p>
                  </a:txBody>
                  <a:tcPr marL="6350" marR="6350" marT="6350" marB="0" anchor="b"/>
                </a:tc>
                <a:tc>
                  <a:txBody>
                    <a:bodyPr/>
                    <a:lstStyle/>
                    <a:p>
                      <a:pPr algn="l" fontAlgn="b"/>
                      <a:r>
                        <a:rPr lang="en-GB" sz="1800" b="0" i="0" u="none" strike="noStrike">
                          <a:solidFill>
                            <a:srgbClr val="FF0000"/>
                          </a:solidFill>
                          <a:effectLst/>
                          <a:latin typeface="Calibri" panose="020F0502020204030204" pitchFamily="34" charset="0"/>
                        </a:rPr>
                        <a:t>Zoe</a:t>
                      </a:r>
                    </a:p>
                  </a:txBody>
                  <a:tcPr marL="6350" marR="6350" marT="6350" marB="0" anchor="b"/>
                </a:tc>
                <a:extLst>
                  <a:ext uri="{0D108BD9-81ED-4DB2-BD59-A6C34878D82A}">
                    <a16:rowId xmlns:a16="http://schemas.microsoft.com/office/drawing/2014/main" val="2672858291"/>
                  </a:ext>
                </a:extLst>
              </a:tr>
              <a:tr h="370840">
                <a:tc>
                  <a:txBody>
                    <a:bodyPr/>
                    <a:lstStyle/>
                    <a:p>
                      <a:pPr algn="l" fontAlgn="b"/>
                      <a:r>
                        <a:rPr lang="en-GB" sz="1800" b="0" i="0" u="none" strike="noStrike">
                          <a:solidFill>
                            <a:srgbClr val="000000"/>
                          </a:solidFill>
                          <a:effectLst/>
                          <a:latin typeface="Calibri" panose="020F0502020204030204" pitchFamily="34" charset="0"/>
                        </a:rPr>
                        <a:t>Ed</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Julie-Ann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Jackie B</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Matt</a:t>
                      </a:r>
                    </a:p>
                  </a:txBody>
                  <a:tcPr marL="6350" marR="6350" marT="6350" marB="0" anchor="b"/>
                </a:tc>
                <a:tc>
                  <a:txBody>
                    <a:bodyPr/>
                    <a:lstStyle/>
                    <a:p>
                      <a:pPr algn="l" fontAlgn="b"/>
                      <a:r>
                        <a:rPr lang="en-GB" sz="1800" b="0" i="0" u="none" strike="noStrike" dirty="0">
                          <a:solidFill>
                            <a:srgbClr val="FF0000"/>
                          </a:solidFill>
                          <a:effectLst/>
                          <a:latin typeface="Calibri" panose="020F0502020204030204" pitchFamily="34" charset="0"/>
                        </a:rPr>
                        <a:t>Jane</a:t>
                      </a:r>
                    </a:p>
                  </a:txBody>
                  <a:tcPr marL="6350" marR="6350" marT="6350" marB="0" anchor="b"/>
                </a:tc>
                <a:extLst>
                  <a:ext uri="{0D108BD9-81ED-4DB2-BD59-A6C34878D82A}">
                    <a16:rowId xmlns:a16="http://schemas.microsoft.com/office/drawing/2014/main" val="2195280706"/>
                  </a:ext>
                </a:extLst>
              </a:tr>
            </a:tbl>
          </a:graphicData>
        </a:graphic>
      </p:graphicFrame>
    </p:spTree>
    <p:extLst>
      <p:ext uri="{BB962C8B-B14F-4D97-AF65-F5344CB8AC3E}">
        <p14:creationId xmlns:p14="http://schemas.microsoft.com/office/powerpoint/2010/main" val="3191734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WORKING WITH ONE ANOTHER 7 of 10</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22</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4A96AA-D97D-4B27-864B-6C73927CA674}"/>
              </a:ext>
            </a:extLst>
          </p:cNvPr>
          <p:cNvSpPr txBox="1"/>
          <p:nvPr/>
        </p:nvSpPr>
        <p:spPr>
          <a:xfrm>
            <a:off x="200472" y="980728"/>
            <a:ext cx="9349039" cy="1621982"/>
          </a:xfrm>
          <a:prstGeom prst="rect">
            <a:avLst/>
          </a:prstGeom>
          <a:noFill/>
        </p:spPr>
        <p:txBody>
          <a:bodyPr wrap="square" rtlCol="0">
            <a:spAutoFit/>
          </a:bodyPr>
          <a:lstStyle/>
          <a:p>
            <a:pPr lvl="1">
              <a:lnSpc>
                <a:spcPct val="120000"/>
              </a:lnSpc>
              <a:spcAft>
                <a:spcPts val="600"/>
              </a:spcAft>
            </a:pPr>
            <a:r>
              <a:rPr lang="en-GB" sz="2000" b="1" dirty="0"/>
              <a:t>Speed dating in Zoom breakout groups</a:t>
            </a:r>
            <a:endParaRPr lang="en-GB" sz="2000" dirty="0"/>
          </a:p>
          <a:p>
            <a:pPr lvl="1">
              <a:lnSpc>
                <a:spcPct val="120000"/>
              </a:lnSpc>
            </a:pPr>
            <a:r>
              <a:rPr lang="en-GB" sz="2000" dirty="0"/>
              <a:t>1 on 1 brief sessions:</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work well together</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could improve the way you work together</a:t>
            </a:r>
          </a:p>
        </p:txBody>
      </p:sp>
      <p:pic>
        <p:nvPicPr>
          <p:cNvPr id="8" name="Picture 7" descr="A drawing of a face&#10;&#10;Description automatically generated">
            <a:extLst>
              <a:ext uri="{FF2B5EF4-FFF2-40B4-BE49-F238E27FC236}">
                <a16:creationId xmlns:a16="http://schemas.microsoft.com/office/drawing/2014/main" id="{115241E8-70DF-411E-80A6-62BF97A9F4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graphicFrame>
        <p:nvGraphicFramePr>
          <p:cNvPr id="3" name="Table 4">
            <a:extLst>
              <a:ext uri="{FF2B5EF4-FFF2-40B4-BE49-F238E27FC236}">
                <a16:creationId xmlns:a16="http://schemas.microsoft.com/office/drawing/2014/main" id="{016F624D-BE72-4C4E-A262-322B915E2534}"/>
              </a:ext>
            </a:extLst>
          </p:cNvPr>
          <p:cNvGraphicFramePr>
            <a:graphicFrameLocks noGrp="1"/>
          </p:cNvGraphicFramePr>
          <p:nvPr>
            <p:extLst>
              <p:ext uri="{D42A27DB-BD31-4B8C-83A1-F6EECF244321}">
                <p14:modId xmlns:p14="http://schemas.microsoft.com/office/powerpoint/2010/main" val="2803661074"/>
              </p:ext>
            </p:extLst>
          </p:nvPr>
        </p:nvGraphicFramePr>
        <p:xfrm>
          <a:off x="632520" y="3142771"/>
          <a:ext cx="8496945" cy="1112520"/>
        </p:xfrm>
        <a:graphic>
          <a:graphicData uri="http://schemas.openxmlformats.org/drawingml/2006/table">
            <a:tbl>
              <a:tblPr firstRow="1" bandRow="1">
                <a:tableStyleId>{5C22544A-7EE6-4342-B048-85BDC9FD1C3A}</a:tableStyleId>
              </a:tblPr>
              <a:tblGrid>
                <a:gridCol w="1699389">
                  <a:extLst>
                    <a:ext uri="{9D8B030D-6E8A-4147-A177-3AD203B41FA5}">
                      <a16:colId xmlns:a16="http://schemas.microsoft.com/office/drawing/2014/main" val="4186314146"/>
                    </a:ext>
                  </a:extLst>
                </a:gridCol>
                <a:gridCol w="1699389">
                  <a:extLst>
                    <a:ext uri="{9D8B030D-6E8A-4147-A177-3AD203B41FA5}">
                      <a16:colId xmlns:a16="http://schemas.microsoft.com/office/drawing/2014/main" val="920336308"/>
                    </a:ext>
                  </a:extLst>
                </a:gridCol>
                <a:gridCol w="1699389">
                  <a:extLst>
                    <a:ext uri="{9D8B030D-6E8A-4147-A177-3AD203B41FA5}">
                      <a16:colId xmlns:a16="http://schemas.microsoft.com/office/drawing/2014/main" val="911467297"/>
                    </a:ext>
                  </a:extLst>
                </a:gridCol>
                <a:gridCol w="1699389">
                  <a:extLst>
                    <a:ext uri="{9D8B030D-6E8A-4147-A177-3AD203B41FA5}">
                      <a16:colId xmlns:a16="http://schemas.microsoft.com/office/drawing/2014/main" val="622026078"/>
                    </a:ext>
                  </a:extLst>
                </a:gridCol>
                <a:gridCol w="1699389">
                  <a:extLst>
                    <a:ext uri="{9D8B030D-6E8A-4147-A177-3AD203B41FA5}">
                      <a16:colId xmlns:a16="http://schemas.microsoft.com/office/drawing/2014/main" val="4125187204"/>
                    </a:ext>
                  </a:extLst>
                </a:gridCol>
              </a:tblGrid>
              <a:tr h="370840">
                <a:tc>
                  <a:txBody>
                    <a:bodyPr/>
                    <a:lstStyle/>
                    <a:p>
                      <a:r>
                        <a:rPr lang="en-GB" dirty="0"/>
                        <a:t>Room 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bg1"/>
                          </a:solidFill>
                        </a:rPr>
                        <a:t>BYE</a:t>
                      </a:r>
                    </a:p>
                  </a:txBody>
                  <a:tcPr/>
                </a:tc>
                <a:extLst>
                  <a:ext uri="{0D108BD9-81ED-4DB2-BD59-A6C34878D82A}">
                    <a16:rowId xmlns:a16="http://schemas.microsoft.com/office/drawing/2014/main" val="498670220"/>
                  </a:ext>
                </a:extLst>
              </a:tr>
              <a:tr h="370840">
                <a:tc>
                  <a:txBody>
                    <a:bodyPr/>
                    <a:lstStyle/>
                    <a:p>
                      <a:pPr algn="l" fontAlgn="b"/>
                      <a:r>
                        <a:rPr lang="en-GB" sz="1800" b="0" i="0" u="none" strike="noStrike">
                          <a:solidFill>
                            <a:srgbClr val="000000"/>
                          </a:solidFill>
                          <a:effectLst/>
                          <a:latin typeface="Calibri" panose="020F0502020204030204" pitchFamily="34" charset="0"/>
                        </a:rPr>
                        <a:t>Alison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Ed</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Alastair</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Jackie B</a:t>
                      </a:r>
                    </a:p>
                  </a:txBody>
                  <a:tcPr marL="6350" marR="6350" marT="6350" marB="0" anchor="b"/>
                </a:tc>
                <a:tc>
                  <a:txBody>
                    <a:bodyPr/>
                    <a:lstStyle/>
                    <a:p>
                      <a:pPr algn="l" fontAlgn="b"/>
                      <a:r>
                        <a:rPr lang="en-GB" sz="1800" b="0" i="0" u="none" strike="noStrike">
                          <a:solidFill>
                            <a:srgbClr val="FF0000"/>
                          </a:solidFill>
                          <a:effectLst/>
                          <a:latin typeface="Calibri" panose="020F0502020204030204" pitchFamily="34" charset="0"/>
                        </a:rPr>
                        <a:t>Julie-Ann</a:t>
                      </a:r>
                    </a:p>
                  </a:txBody>
                  <a:tcPr marL="6350" marR="6350" marT="6350" marB="0" anchor="b"/>
                </a:tc>
                <a:extLst>
                  <a:ext uri="{0D108BD9-81ED-4DB2-BD59-A6C34878D82A}">
                    <a16:rowId xmlns:a16="http://schemas.microsoft.com/office/drawing/2014/main" val="2672858291"/>
                  </a:ext>
                </a:extLst>
              </a:tr>
              <a:tr h="370840">
                <a:tc>
                  <a:txBody>
                    <a:bodyPr/>
                    <a:lstStyle/>
                    <a:p>
                      <a:pPr algn="l" fontAlgn="b"/>
                      <a:r>
                        <a:rPr lang="en-GB" sz="1800" b="0" i="0" u="none" strike="noStrike">
                          <a:solidFill>
                            <a:srgbClr val="000000"/>
                          </a:solidFill>
                          <a:effectLst/>
                          <a:latin typeface="Calibri" panose="020F0502020204030204" pitchFamily="34" charset="0"/>
                        </a:rPr>
                        <a:t>Jacquie W</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Zoe</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Jason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Jane</a:t>
                      </a:r>
                    </a:p>
                  </a:txBody>
                  <a:tcPr marL="6350" marR="6350" marT="6350" marB="0" anchor="b"/>
                </a:tc>
                <a:tc>
                  <a:txBody>
                    <a:bodyPr/>
                    <a:lstStyle/>
                    <a:p>
                      <a:pPr algn="l" fontAlgn="b"/>
                      <a:r>
                        <a:rPr lang="en-GB" sz="1800" b="0" i="0" u="none" strike="noStrike" dirty="0">
                          <a:solidFill>
                            <a:srgbClr val="FF0000"/>
                          </a:solidFill>
                          <a:effectLst/>
                          <a:latin typeface="Calibri" panose="020F0502020204030204" pitchFamily="34" charset="0"/>
                        </a:rPr>
                        <a:t>Matt</a:t>
                      </a:r>
                    </a:p>
                  </a:txBody>
                  <a:tcPr marL="6350" marR="6350" marT="6350" marB="0" anchor="b"/>
                </a:tc>
                <a:extLst>
                  <a:ext uri="{0D108BD9-81ED-4DB2-BD59-A6C34878D82A}">
                    <a16:rowId xmlns:a16="http://schemas.microsoft.com/office/drawing/2014/main" val="2195280706"/>
                  </a:ext>
                </a:extLst>
              </a:tr>
            </a:tbl>
          </a:graphicData>
        </a:graphic>
      </p:graphicFrame>
    </p:spTree>
    <p:extLst>
      <p:ext uri="{BB962C8B-B14F-4D97-AF65-F5344CB8AC3E}">
        <p14:creationId xmlns:p14="http://schemas.microsoft.com/office/powerpoint/2010/main" val="3593281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WORKING WITH ONE ANOTHER 8 of 10</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23</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4A96AA-D97D-4B27-864B-6C73927CA674}"/>
              </a:ext>
            </a:extLst>
          </p:cNvPr>
          <p:cNvSpPr txBox="1"/>
          <p:nvPr/>
        </p:nvSpPr>
        <p:spPr>
          <a:xfrm>
            <a:off x="200472" y="980728"/>
            <a:ext cx="9349039" cy="1621982"/>
          </a:xfrm>
          <a:prstGeom prst="rect">
            <a:avLst/>
          </a:prstGeom>
          <a:noFill/>
        </p:spPr>
        <p:txBody>
          <a:bodyPr wrap="square" rtlCol="0">
            <a:spAutoFit/>
          </a:bodyPr>
          <a:lstStyle/>
          <a:p>
            <a:pPr lvl="1">
              <a:lnSpc>
                <a:spcPct val="120000"/>
              </a:lnSpc>
              <a:spcAft>
                <a:spcPts val="600"/>
              </a:spcAft>
            </a:pPr>
            <a:r>
              <a:rPr lang="en-GB" sz="2000" b="1" dirty="0"/>
              <a:t>Speed dating in Zoom breakout groups</a:t>
            </a:r>
            <a:endParaRPr lang="en-GB" sz="2000" dirty="0"/>
          </a:p>
          <a:p>
            <a:pPr lvl="1">
              <a:lnSpc>
                <a:spcPct val="120000"/>
              </a:lnSpc>
            </a:pPr>
            <a:r>
              <a:rPr lang="en-GB" sz="2000" dirty="0"/>
              <a:t>1 on 1 brief sessions:</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work well together</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could improve the way you work together</a:t>
            </a:r>
          </a:p>
        </p:txBody>
      </p:sp>
      <p:pic>
        <p:nvPicPr>
          <p:cNvPr id="8" name="Picture 7" descr="A drawing of a face&#10;&#10;Description automatically generated">
            <a:extLst>
              <a:ext uri="{FF2B5EF4-FFF2-40B4-BE49-F238E27FC236}">
                <a16:creationId xmlns:a16="http://schemas.microsoft.com/office/drawing/2014/main" id="{115241E8-70DF-411E-80A6-62BF97A9F4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graphicFrame>
        <p:nvGraphicFramePr>
          <p:cNvPr id="3" name="Table 4">
            <a:extLst>
              <a:ext uri="{FF2B5EF4-FFF2-40B4-BE49-F238E27FC236}">
                <a16:creationId xmlns:a16="http://schemas.microsoft.com/office/drawing/2014/main" id="{016F624D-BE72-4C4E-A262-322B915E2534}"/>
              </a:ext>
            </a:extLst>
          </p:cNvPr>
          <p:cNvGraphicFramePr>
            <a:graphicFrameLocks noGrp="1"/>
          </p:cNvGraphicFramePr>
          <p:nvPr>
            <p:extLst>
              <p:ext uri="{D42A27DB-BD31-4B8C-83A1-F6EECF244321}">
                <p14:modId xmlns:p14="http://schemas.microsoft.com/office/powerpoint/2010/main" val="476228417"/>
              </p:ext>
            </p:extLst>
          </p:nvPr>
        </p:nvGraphicFramePr>
        <p:xfrm>
          <a:off x="632520" y="3142771"/>
          <a:ext cx="8496945" cy="1112520"/>
        </p:xfrm>
        <a:graphic>
          <a:graphicData uri="http://schemas.openxmlformats.org/drawingml/2006/table">
            <a:tbl>
              <a:tblPr firstRow="1" bandRow="1">
                <a:tableStyleId>{5C22544A-7EE6-4342-B048-85BDC9FD1C3A}</a:tableStyleId>
              </a:tblPr>
              <a:tblGrid>
                <a:gridCol w="1699389">
                  <a:extLst>
                    <a:ext uri="{9D8B030D-6E8A-4147-A177-3AD203B41FA5}">
                      <a16:colId xmlns:a16="http://schemas.microsoft.com/office/drawing/2014/main" val="4186314146"/>
                    </a:ext>
                  </a:extLst>
                </a:gridCol>
                <a:gridCol w="1699389">
                  <a:extLst>
                    <a:ext uri="{9D8B030D-6E8A-4147-A177-3AD203B41FA5}">
                      <a16:colId xmlns:a16="http://schemas.microsoft.com/office/drawing/2014/main" val="920336308"/>
                    </a:ext>
                  </a:extLst>
                </a:gridCol>
                <a:gridCol w="1699389">
                  <a:extLst>
                    <a:ext uri="{9D8B030D-6E8A-4147-A177-3AD203B41FA5}">
                      <a16:colId xmlns:a16="http://schemas.microsoft.com/office/drawing/2014/main" val="911467297"/>
                    </a:ext>
                  </a:extLst>
                </a:gridCol>
                <a:gridCol w="1699389">
                  <a:extLst>
                    <a:ext uri="{9D8B030D-6E8A-4147-A177-3AD203B41FA5}">
                      <a16:colId xmlns:a16="http://schemas.microsoft.com/office/drawing/2014/main" val="622026078"/>
                    </a:ext>
                  </a:extLst>
                </a:gridCol>
                <a:gridCol w="1699389">
                  <a:extLst>
                    <a:ext uri="{9D8B030D-6E8A-4147-A177-3AD203B41FA5}">
                      <a16:colId xmlns:a16="http://schemas.microsoft.com/office/drawing/2014/main" val="4125187204"/>
                    </a:ext>
                  </a:extLst>
                </a:gridCol>
              </a:tblGrid>
              <a:tr h="370840">
                <a:tc>
                  <a:txBody>
                    <a:bodyPr/>
                    <a:lstStyle/>
                    <a:p>
                      <a:r>
                        <a:rPr lang="en-GB" dirty="0"/>
                        <a:t>Room 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bg1"/>
                          </a:solidFill>
                        </a:rPr>
                        <a:t>BYE</a:t>
                      </a:r>
                    </a:p>
                  </a:txBody>
                  <a:tcPr/>
                </a:tc>
                <a:extLst>
                  <a:ext uri="{0D108BD9-81ED-4DB2-BD59-A6C34878D82A}">
                    <a16:rowId xmlns:a16="http://schemas.microsoft.com/office/drawing/2014/main" val="498670220"/>
                  </a:ext>
                </a:extLst>
              </a:tr>
              <a:tr h="370840">
                <a:tc>
                  <a:txBody>
                    <a:bodyPr/>
                    <a:lstStyle/>
                    <a:p>
                      <a:pPr algn="l" fontAlgn="b"/>
                      <a:r>
                        <a:rPr lang="en-GB" sz="1800" b="0" i="0" u="none" strike="noStrike">
                          <a:solidFill>
                            <a:srgbClr val="000000"/>
                          </a:solidFill>
                          <a:effectLst/>
                          <a:latin typeface="Calibri" panose="020F0502020204030204" pitchFamily="34" charset="0"/>
                        </a:rPr>
                        <a:t>Alison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Ed</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Alastair</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Jackie B</a:t>
                      </a:r>
                    </a:p>
                  </a:txBody>
                  <a:tcPr marL="6350" marR="6350" marT="6350" marB="0" anchor="b"/>
                </a:tc>
                <a:tc>
                  <a:txBody>
                    <a:bodyPr/>
                    <a:lstStyle/>
                    <a:p>
                      <a:pPr algn="l" fontAlgn="b"/>
                      <a:r>
                        <a:rPr lang="en-GB" sz="1800" b="0" i="0" u="none" strike="noStrike">
                          <a:solidFill>
                            <a:srgbClr val="FF0000"/>
                          </a:solidFill>
                          <a:effectLst/>
                          <a:latin typeface="Calibri" panose="020F0502020204030204" pitchFamily="34" charset="0"/>
                        </a:rPr>
                        <a:t>Jacquie W</a:t>
                      </a:r>
                    </a:p>
                  </a:txBody>
                  <a:tcPr marL="6350" marR="6350" marT="6350" marB="0" anchor="b"/>
                </a:tc>
                <a:extLst>
                  <a:ext uri="{0D108BD9-81ED-4DB2-BD59-A6C34878D82A}">
                    <a16:rowId xmlns:a16="http://schemas.microsoft.com/office/drawing/2014/main" val="2672858291"/>
                  </a:ext>
                </a:extLst>
              </a:tr>
              <a:tr h="370840">
                <a:tc>
                  <a:txBody>
                    <a:bodyPr/>
                    <a:lstStyle/>
                    <a:p>
                      <a:pPr algn="l" fontAlgn="b"/>
                      <a:r>
                        <a:rPr lang="en-GB" sz="1800" b="0" i="0" u="none" strike="noStrike">
                          <a:solidFill>
                            <a:srgbClr val="000000"/>
                          </a:solidFill>
                          <a:effectLst/>
                          <a:latin typeface="Calibri" panose="020F0502020204030204" pitchFamily="34" charset="0"/>
                        </a:rPr>
                        <a:t>Zoe</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Julie-Ann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Jane</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Matt</a:t>
                      </a:r>
                    </a:p>
                  </a:txBody>
                  <a:tcPr marL="6350" marR="6350" marT="6350" marB="0" anchor="b"/>
                </a:tc>
                <a:tc>
                  <a:txBody>
                    <a:bodyPr/>
                    <a:lstStyle/>
                    <a:p>
                      <a:pPr algn="l" fontAlgn="b"/>
                      <a:r>
                        <a:rPr lang="en-GB" sz="1800" b="0" i="0" u="none" strike="noStrike" dirty="0">
                          <a:solidFill>
                            <a:srgbClr val="FF0000"/>
                          </a:solidFill>
                          <a:effectLst/>
                          <a:latin typeface="Calibri" panose="020F0502020204030204" pitchFamily="34" charset="0"/>
                        </a:rPr>
                        <a:t>Jason</a:t>
                      </a:r>
                    </a:p>
                  </a:txBody>
                  <a:tcPr marL="6350" marR="6350" marT="6350" marB="0" anchor="b"/>
                </a:tc>
                <a:extLst>
                  <a:ext uri="{0D108BD9-81ED-4DB2-BD59-A6C34878D82A}">
                    <a16:rowId xmlns:a16="http://schemas.microsoft.com/office/drawing/2014/main" val="2195280706"/>
                  </a:ext>
                </a:extLst>
              </a:tr>
            </a:tbl>
          </a:graphicData>
        </a:graphic>
      </p:graphicFrame>
    </p:spTree>
    <p:extLst>
      <p:ext uri="{BB962C8B-B14F-4D97-AF65-F5344CB8AC3E}">
        <p14:creationId xmlns:p14="http://schemas.microsoft.com/office/powerpoint/2010/main" val="3703563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WORKING WITH ONE ANOTHER 9 of 10</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24</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4A96AA-D97D-4B27-864B-6C73927CA674}"/>
              </a:ext>
            </a:extLst>
          </p:cNvPr>
          <p:cNvSpPr txBox="1"/>
          <p:nvPr/>
        </p:nvSpPr>
        <p:spPr>
          <a:xfrm>
            <a:off x="200472" y="980728"/>
            <a:ext cx="9349039" cy="1621982"/>
          </a:xfrm>
          <a:prstGeom prst="rect">
            <a:avLst/>
          </a:prstGeom>
          <a:noFill/>
        </p:spPr>
        <p:txBody>
          <a:bodyPr wrap="square" rtlCol="0">
            <a:spAutoFit/>
          </a:bodyPr>
          <a:lstStyle/>
          <a:p>
            <a:pPr lvl="1">
              <a:lnSpc>
                <a:spcPct val="120000"/>
              </a:lnSpc>
              <a:spcAft>
                <a:spcPts val="600"/>
              </a:spcAft>
            </a:pPr>
            <a:r>
              <a:rPr lang="en-GB" sz="2000" b="1" dirty="0"/>
              <a:t>Speed dating in Zoom breakout groups</a:t>
            </a:r>
            <a:endParaRPr lang="en-GB" sz="2000" dirty="0"/>
          </a:p>
          <a:p>
            <a:pPr lvl="1">
              <a:lnSpc>
                <a:spcPct val="120000"/>
              </a:lnSpc>
            </a:pPr>
            <a:r>
              <a:rPr lang="en-GB" sz="2000" dirty="0"/>
              <a:t>1 on 1 brief sessions:</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work well together</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could improve the way you work together</a:t>
            </a:r>
          </a:p>
        </p:txBody>
      </p:sp>
      <p:pic>
        <p:nvPicPr>
          <p:cNvPr id="8" name="Picture 7" descr="A drawing of a face&#10;&#10;Description automatically generated">
            <a:extLst>
              <a:ext uri="{FF2B5EF4-FFF2-40B4-BE49-F238E27FC236}">
                <a16:creationId xmlns:a16="http://schemas.microsoft.com/office/drawing/2014/main" id="{115241E8-70DF-411E-80A6-62BF97A9F4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graphicFrame>
        <p:nvGraphicFramePr>
          <p:cNvPr id="3" name="Table 4">
            <a:extLst>
              <a:ext uri="{FF2B5EF4-FFF2-40B4-BE49-F238E27FC236}">
                <a16:creationId xmlns:a16="http://schemas.microsoft.com/office/drawing/2014/main" id="{016F624D-BE72-4C4E-A262-322B915E2534}"/>
              </a:ext>
            </a:extLst>
          </p:cNvPr>
          <p:cNvGraphicFramePr>
            <a:graphicFrameLocks noGrp="1"/>
          </p:cNvGraphicFramePr>
          <p:nvPr>
            <p:extLst>
              <p:ext uri="{D42A27DB-BD31-4B8C-83A1-F6EECF244321}">
                <p14:modId xmlns:p14="http://schemas.microsoft.com/office/powerpoint/2010/main" val="1662634109"/>
              </p:ext>
            </p:extLst>
          </p:nvPr>
        </p:nvGraphicFramePr>
        <p:xfrm>
          <a:off x="632520" y="3142771"/>
          <a:ext cx="8496945" cy="1112520"/>
        </p:xfrm>
        <a:graphic>
          <a:graphicData uri="http://schemas.openxmlformats.org/drawingml/2006/table">
            <a:tbl>
              <a:tblPr firstRow="1" bandRow="1">
                <a:tableStyleId>{5C22544A-7EE6-4342-B048-85BDC9FD1C3A}</a:tableStyleId>
              </a:tblPr>
              <a:tblGrid>
                <a:gridCol w="1699389">
                  <a:extLst>
                    <a:ext uri="{9D8B030D-6E8A-4147-A177-3AD203B41FA5}">
                      <a16:colId xmlns:a16="http://schemas.microsoft.com/office/drawing/2014/main" val="4186314146"/>
                    </a:ext>
                  </a:extLst>
                </a:gridCol>
                <a:gridCol w="1699389">
                  <a:extLst>
                    <a:ext uri="{9D8B030D-6E8A-4147-A177-3AD203B41FA5}">
                      <a16:colId xmlns:a16="http://schemas.microsoft.com/office/drawing/2014/main" val="920336308"/>
                    </a:ext>
                  </a:extLst>
                </a:gridCol>
                <a:gridCol w="1699389">
                  <a:extLst>
                    <a:ext uri="{9D8B030D-6E8A-4147-A177-3AD203B41FA5}">
                      <a16:colId xmlns:a16="http://schemas.microsoft.com/office/drawing/2014/main" val="911467297"/>
                    </a:ext>
                  </a:extLst>
                </a:gridCol>
                <a:gridCol w="1699389">
                  <a:extLst>
                    <a:ext uri="{9D8B030D-6E8A-4147-A177-3AD203B41FA5}">
                      <a16:colId xmlns:a16="http://schemas.microsoft.com/office/drawing/2014/main" val="622026078"/>
                    </a:ext>
                  </a:extLst>
                </a:gridCol>
                <a:gridCol w="1699389">
                  <a:extLst>
                    <a:ext uri="{9D8B030D-6E8A-4147-A177-3AD203B41FA5}">
                      <a16:colId xmlns:a16="http://schemas.microsoft.com/office/drawing/2014/main" val="4125187204"/>
                    </a:ext>
                  </a:extLst>
                </a:gridCol>
              </a:tblGrid>
              <a:tr h="370840">
                <a:tc>
                  <a:txBody>
                    <a:bodyPr/>
                    <a:lstStyle/>
                    <a:p>
                      <a:r>
                        <a:rPr lang="en-GB" dirty="0"/>
                        <a:t>Room 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bg1"/>
                          </a:solidFill>
                        </a:rPr>
                        <a:t>BYE</a:t>
                      </a:r>
                    </a:p>
                  </a:txBody>
                  <a:tcPr/>
                </a:tc>
                <a:extLst>
                  <a:ext uri="{0D108BD9-81ED-4DB2-BD59-A6C34878D82A}">
                    <a16:rowId xmlns:a16="http://schemas.microsoft.com/office/drawing/2014/main" val="498670220"/>
                  </a:ext>
                </a:extLst>
              </a:tr>
              <a:tr h="370840">
                <a:tc>
                  <a:txBody>
                    <a:bodyPr/>
                    <a:lstStyle/>
                    <a:p>
                      <a:pPr algn="l" fontAlgn="b"/>
                      <a:r>
                        <a:rPr lang="en-GB" sz="1800" b="0" i="0" u="none" strike="noStrike">
                          <a:solidFill>
                            <a:srgbClr val="000000"/>
                          </a:solidFill>
                          <a:effectLst/>
                          <a:latin typeface="Calibri" panose="020F0502020204030204" pitchFamily="34" charset="0"/>
                        </a:rPr>
                        <a:t>Alison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Jacquie W</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Alastair</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Jason</a:t>
                      </a:r>
                    </a:p>
                  </a:txBody>
                  <a:tcPr marL="6350" marR="6350" marT="6350" marB="0" anchor="b"/>
                </a:tc>
                <a:tc>
                  <a:txBody>
                    <a:bodyPr/>
                    <a:lstStyle/>
                    <a:p>
                      <a:pPr algn="l" fontAlgn="b"/>
                      <a:r>
                        <a:rPr lang="en-GB" sz="1800" b="0" i="0" u="none" strike="noStrike">
                          <a:solidFill>
                            <a:srgbClr val="FF0000"/>
                          </a:solidFill>
                          <a:effectLst/>
                          <a:latin typeface="Calibri" panose="020F0502020204030204" pitchFamily="34" charset="0"/>
                        </a:rPr>
                        <a:t>Ed</a:t>
                      </a:r>
                    </a:p>
                  </a:txBody>
                  <a:tcPr marL="6350" marR="6350" marT="6350" marB="0" anchor="b"/>
                </a:tc>
                <a:extLst>
                  <a:ext uri="{0D108BD9-81ED-4DB2-BD59-A6C34878D82A}">
                    <a16:rowId xmlns:a16="http://schemas.microsoft.com/office/drawing/2014/main" val="2672858291"/>
                  </a:ext>
                </a:extLst>
              </a:tr>
              <a:tr h="370840">
                <a:tc>
                  <a:txBody>
                    <a:bodyPr/>
                    <a:lstStyle/>
                    <a:p>
                      <a:pPr algn="l" fontAlgn="b"/>
                      <a:r>
                        <a:rPr lang="en-GB" sz="1800" b="0" i="0" u="none" strike="noStrike">
                          <a:solidFill>
                            <a:srgbClr val="000000"/>
                          </a:solidFill>
                          <a:effectLst/>
                          <a:latin typeface="Calibri" panose="020F0502020204030204" pitchFamily="34" charset="0"/>
                        </a:rPr>
                        <a:t>Julie-Ann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Zoe</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Matt</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Jane</a:t>
                      </a:r>
                    </a:p>
                  </a:txBody>
                  <a:tcPr marL="6350" marR="6350" marT="6350" marB="0" anchor="b"/>
                </a:tc>
                <a:tc>
                  <a:txBody>
                    <a:bodyPr/>
                    <a:lstStyle/>
                    <a:p>
                      <a:pPr algn="l" fontAlgn="b"/>
                      <a:r>
                        <a:rPr lang="en-GB" sz="1800" b="0" i="0" u="none" strike="noStrike" dirty="0">
                          <a:solidFill>
                            <a:srgbClr val="FF0000"/>
                          </a:solidFill>
                          <a:effectLst/>
                          <a:latin typeface="Calibri" panose="020F0502020204030204" pitchFamily="34" charset="0"/>
                        </a:rPr>
                        <a:t>Jackie B</a:t>
                      </a:r>
                    </a:p>
                  </a:txBody>
                  <a:tcPr marL="6350" marR="6350" marT="6350" marB="0" anchor="b"/>
                </a:tc>
                <a:extLst>
                  <a:ext uri="{0D108BD9-81ED-4DB2-BD59-A6C34878D82A}">
                    <a16:rowId xmlns:a16="http://schemas.microsoft.com/office/drawing/2014/main" val="2195280706"/>
                  </a:ext>
                </a:extLst>
              </a:tr>
            </a:tbl>
          </a:graphicData>
        </a:graphic>
      </p:graphicFrame>
    </p:spTree>
    <p:extLst>
      <p:ext uri="{BB962C8B-B14F-4D97-AF65-F5344CB8AC3E}">
        <p14:creationId xmlns:p14="http://schemas.microsoft.com/office/powerpoint/2010/main" val="2855094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WORKING WITH ONE ANOTHER 10 of 10</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25</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4A96AA-D97D-4B27-864B-6C73927CA674}"/>
              </a:ext>
            </a:extLst>
          </p:cNvPr>
          <p:cNvSpPr txBox="1"/>
          <p:nvPr/>
        </p:nvSpPr>
        <p:spPr>
          <a:xfrm>
            <a:off x="200472" y="980728"/>
            <a:ext cx="9349039" cy="1621982"/>
          </a:xfrm>
          <a:prstGeom prst="rect">
            <a:avLst/>
          </a:prstGeom>
          <a:noFill/>
        </p:spPr>
        <p:txBody>
          <a:bodyPr wrap="square" rtlCol="0">
            <a:spAutoFit/>
          </a:bodyPr>
          <a:lstStyle/>
          <a:p>
            <a:pPr lvl="1">
              <a:lnSpc>
                <a:spcPct val="120000"/>
              </a:lnSpc>
              <a:spcAft>
                <a:spcPts val="600"/>
              </a:spcAft>
            </a:pPr>
            <a:r>
              <a:rPr lang="en-GB" sz="2000" b="1" dirty="0"/>
              <a:t>Speed dating in Zoom breakout groups</a:t>
            </a:r>
            <a:endParaRPr lang="en-GB" sz="2000" dirty="0"/>
          </a:p>
          <a:p>
            <a:pPr lvl="1">
              <a:lnSpc>
                <a:spcPct val="120000"/>
              </a:lnSpc>
            </a:pPr>
            <a:r>
              <a:rPr lang="en-GB" sz="2000" dirty="0"/>
              <a:t>1 on 1 brief sessions:</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work well together</a:t>
            </a:r>
          </a:p>
          <a:p>
            <a:pPr marL="742950" lvl="1" indent="-285750">
              <a:lnSpc>
                <a:spcPct val="120000"/>
              </a:lnSpc>
              <a:buFont typeface="Arial" panose="020B0604020202020204" pitchFamily="34" charset="0"/>
              <a:buChar char="•"/>
              <a:tabLst>
                <a:tab pos="914400" algn="l"/>
              </a:tabLst>
            </a:pPr>
            <a:r>
              <a:rPr lang="en-GB" sz="2000" dirty="0">
                <a:effectLst/>
                <a:ea typeface="Calibri" panose="020F0502020204030204" pitchFamily="34" charset="0"/>
                <a:cs typeface="Times New Roman" panose="02020603050405020304" pitchFamily="18" charset="0"/>
              </a:rPr>
              <a:t>How the two of you could improve the way you work together</a:t>
            </a:r>
          </a:p>
        </p:txBody>
      </p:sp>
      <p:pic>
        <p:nvPicPr>
          <p:cNvPr id="8" name="Picture 7" descr="A drawing of a face&#10;&#10;Description automatically generated">
            <a:extLst>
              <a:ext uri="{FF2B5EF4-FFF2-40B4-BE49-F238E27FC236}">
                <a16:creationId xmlns:a16="http://schemas.microsoft.com/office/drawing/2014/main" id="{115241E8-70DF-411E-80A6-62BF97A9F4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graphicFrame>
        <p:nvGraphicFramePr>
          <p:cNvPr id="3" name="Table 4">
            <a:extLst>
              <a:ext uri="{FF2B5EF4-FFF2-40B4-BE49-F238E27FC236}">
                <a16:creationId xmlns:a16="http://schemas.microsoft.com/office/drawing/2014/main" id="{016F624D-BE72-4C4E-A262-322B915E2534}"/>
              </a:ext>
            </a:extLst>
          </p:cNvPr>
          <p:cNvGraphicFramePr>
            <a:graphicFrameLocks noGrp="1"/>
          </p:cNvGraphicFramePr>
          <p:nvPr>
            <p:extLst>
              <p:ext uri="{D42A27DB-BD31-4B8C-83A1-F6EECF244321}">
                <p14:modId xmlns:p14="http://schemas.microsoft.com/office/powerpoint/2010/main" val="1817663545"/>
              </p:ext>
            </p:extLst>
          </p:nvPr>
        </p:nvGraphicFramePr>
        <p:xfrm>
          <a:off x="632520" y="3142771"/>
          <a:ext cx="8496945" cy="1112520"/>
        </p:xfrm>
        <a:graphic>
          <a:graphicData uri="http://schemas.openxmlformats.org/drawingml/2006/table">
            <a:tbl>
              <a:tblPr firstRow="1" bandRow="1">
                <a:tableStyleId>{5C22544A-7EE6-4342-B048-85BDC9FD1C3A}</a:tableStyleId>
              </a:tblPr>
              <a:tblGrid>
                <a:gridCol w="1699389">
                  <a:extLst>
                    <a:ext uri="{9D8B030D-6E8A-4147-A177-3AD203B41FA5}">
                      <a16:colId xmlns:a16="http://schemas.microsoft.com/office/drawing/2014/main" val="4186314146"/>
                    </a:ext>
                  </a:extLst>
                </a:gridCol>
                <a:gridCol w="1699389">
                  <a:extLst>
                    <a:ext uri="{9D8B030D-6E8A-4147-A177-3AD203B41FA5}">
                      <a16:colId xmlns:a16="http://schemas.microsoft.com/office/drawing/2014/main" val="920336308"/>
                    </a:ext>
                  </a:extLst>
                </a:gridCol>
                <a:gridCol w="1699389">
                  <a:extLst>
                    <a:ext uri="{9D8B030D-6E8A-4147-A177-3AD203B41FA5}">
                      <a16:colId xmlns:a16="http://schemas.microsoft.com/office/drawing/2014/main" val="911467297"/>
                    </a:ext>
                  </a:extLst>
                </a:gridCol>
                <a:gridCol w="1699389">
                  <a:extLst>
                    <a:ext uri="{9D8B030D-6E8A-4147-A177-3AD203B41FA5}">
                      <a16:colId xmlns:a16="http://schemas.microsoft.com/office/drawing/2014/main" val="622026078"/>
                    </a:ext>
                  </a:extLst>
                </a:gridCol>
                <a:gridCol w="1699389">
                  <a:extLst>
                    <a:ext uri="{9D8B030D-6E8A-4147-A177-3AD203B41FA5}">
                      <a16:colId xmlns:a16="http://schemas.microsoft.com/office/drawing/2014/main" val="4125187204"/>
                    </a:ext>
                  </a:extLst>
                </a:gridCol>
              </a:tblGrid>
              <a:tr h="370840">
                <a:tc>
                  <a:txBody>
                    <a:bodyPr/>
                    <a:lstStyle/>
                    <a:p>
                      <a:r>
                        <a:rPr lang="en-GB" dirty="0"/>
                        <a:t>Room 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Room 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bg1"/>
                          </a:solidFill>
                        </a:rPr>
                        <a:t>BYE</a:t>
                      </a:r>
                    </a:p>
                  </a:txBody>
                  <a:tcPr/>
                </a:tc>
                <a:extLst>
                  <a:ext uri="{0D108BD9-81ED-4DB2-BD59-A6C34878D82A}">
                    <a16:rowId xmlns:a16="http://schemas.microsoft.com/office/drawing/2014/main" val="498670220"/>
                  </a:ext>
                </a:extLst>
              </a:tr>
              <a:tr h="370840">
                <a:tc>
                  <a:txBody>
                    <a:bodyPr/>
                    <a:lstStyle/>
                    <a:p>
                      <a:pPr algn="l" fontAlgn="b"/>
                      <a:r>
                        <a:rPr lang="en-GB" sz="1800" b="0" i="0" u="none" strike="noStrike">
                          <a:solidFill>
                            <a:srgbClr val="000000"/>
                          </a:solidFill>
                          <a:effectLst/>
                          <a:latin typeface="Calibri" panose="020F0502020204030204" pitchFamily="34" charset="0"/>
                        </a:rPr>
                        <a:t>Ed</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Julie-Ann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Jackie B</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Matt</a:t>
                      </a:r>
                    </a:p>
                  </a:txBody>
                  <a:tcPr marL="6350" marR="6350" marT="6350" marB="0" anchor="b"/>
                </a:tc>
                <a:tc>
                  <a:txBody>
                    <a:bodyPr/>
                    <a:lstStyle/>
                    <a:p>
                      <a:pPr algn="l" fontAlgn="b"/>
                      <a:r>
                        <a:rPr lang="en-GB" sz="1800" b="0" i="0" u="none" strike="noStrike">
                          <a:solidFill>
                            <a:srgbClr val="FF0000"/>
                          </a:solidFill>
                          <a:effectLst/>
                          <a:latin typeface="Calibri" panose="020F0502020204030204" pitchFamily="34" charset="0"/>
                        </a:rPr>
                        <a:t>Alison</a:t>
                      </a:r>
                    </a:p>
                  </a:txBody>
                  <a:tcPr marL="6350" marR="6350" marT="6350" marB="0" anchor="b"/>
                </a:tc>
                <a:extLst>
                  <a:ext uri="{0D108BD9-81ED-4DB2-BD59-A6C34878D82A}">
                    <a16:rowId xmlns:a16="http://schemas.microsoft.com/office/drawing/2014/main" val="2672858291"/>
                  </a:ext>
                </a:extLst>
              </a:tr>
              <a:tr h="370840">
                <a:tc>
                  <a:txBody>
                    <a:bodyPr/>
                    <a:lstStyle/>
                    <a:p>
                      <a:pPr algn="l" fontAlgn="b"/>
                      <a:r>
                        <a:rPr lang="en-GB" sz="1800" b="0" i="0" u="none" strike="noStrike">
                          <a:solidFill>
                            <a:srgbClr val="000000"/>
                          </a:solidFill>
                          <a:effectLst/>
                          <a:latin typeface="Calibri" panose="020F0502020204030204" pitchFamily="34" charset="0"/>
                        </a:rPr>
                        <a:t>Jacquie W</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Zoe</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Jason</a:t>
                      </a:r>
                    </a:p>
                  </a:txBody>
                  <a:tcPr marL="6350" marR="6350" marT="6350" marB="0" anchor="b"/>
                </a:tc>
                <a:tc>
                  <a:txBody>
                    <a:bodyPr/>
                    <a:lstStyle/>
                    <a:p>
                      <a:pPr algn="l" fontAlgn="b"/>
                      <a:r>
                        <a:rPr lang="en-GB" sz="1800" b="0" i="0" u="none" strike="noStrike">
                          <a:solidFill>
                            <a:srgbClr val="000000"/>
                          </a:solidFill>
                          <a:effectLst/>
                          <a:latin typeface="Calibri" panose="020F0502020204030204" pitchFamily="34" charset="0"/>
                        </a:rPr>
                        <a:t>Jane</a:t>
                      </a:r>
                    </a:p>
                  </a:txBody>
                  <a:tcPr marL="6350" marR="6350" marT="6350" marB="0" anchor="b"/>
                </a:tc>
                <a:tc>
                  <a:txBody>
                    <a:bodyPr/>
                    <a:lstStyle/>
                    <a:p>
                      <a:pPr algn="l" fontAlgn="b"/>
                      <a:r>
                        <a:rPr lang="en-GB" sz="1800" b="0" i="0" u="none" strike="noStrike" dirty="0">
                          <a:solidFill>
                            <a:srgbClr val="FF0000"/>
                          </a:solidFill>
                          <a:effectLst/>
                          <a:latin typeface="Calibri" panose="020F0502020204030204" pitchFamily="34" charset="0"/>
                        </a:rPr>
                        <a:t>Alastair</a:t>
                      </a:r>
                    </a:p>
                  </a:txBody>
                  <a:tcPr marL="6350" marR="6350" marT="6350" marB="0" anchor="b"/>
                </a:tc>
                <a:extLst>
                  <a:ext uri="{0D108BD9-81ED-4DB2-BD59-A6C34878D82A}">
                    <a16:rowId xmlns:a16="http://schemas.microsoft.com/office/drawing/2014/main" val="2195280706"/>
                  </a:ext>
                </a:extLst>
              </a:tr>
            </a:tbl>
          </a:graphicData>
        </a:graphic>
      </p:graphicFrame>
    </p:spTree>
    <p:extLst>
      <p:ext uri="{BB962C8B-B14F-4D97-AF65-F5344CB8AC3E}">
        <p14:creationId xmlns:p14="http://schemas.microsoft.com/office/powerpoint/2010/main" val="2596335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26</a:t>
            </a:fld>
            <a:endParaRPr lang="en-GB" sz="1000" dirty="0">
              <a:solidFill>
                <a:prstClr val="black">
                  <a:tint val="75000"/>
                </a:prstClr>
              </a:solidFill>
            </a:endParaRPr>
          </a:p>
        </p:txBody>
      </p: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12" name="TextBox 11">
            <a:extLst>
              <a:ext uri="{FF2B5EF4-FFF2-40B4-BE49-F238E27FC236}">
                <a16:creationId xmlns:a16="http://schemas.microsoft.com/office/drawing/2014/main" id="{B4F0D0FF-8074-4586-A6BE-9790F88712E6}"/>
              </a:ext>
            </a:extLst>
          </p:cNvPr>
          <p:cNvSpPr txBox="1"/>
          <p:nvPr/>
        </p:nvSpPr>
        <p:spPr>
          <a:xfrm>
            <a:off x="2546568" y="2828835"/>
            <a:ext cx="4998720" cy="461665"/>
          </a:xfrm>
          <a:prstGeom prst="rect">
            <a:avLst/>
          </a:prstGeom>
          <a:noFill/>
        </p:spPr>
        <p:txBody>
          <a:bodyPr wrap="square">
            <a:spAutoFit/>
          </a:bodyPr>
          <a:lstStyle/>
          <a:p>
            <a:pPr algn="ctr"/>
            <a:r>
              <a:rPr lang="en-GB" sz="2400" b="1" dirty="0"/>
              <a:t>POINTS OF DISCUSSSION</a:t>
            </a:r>
          </a:p>
        </p:txBody>
      </p:sp>
    </p:spTree>
    <p:extLst>
      <p:ext uri="{BB962C8B-B14F-4D97-AF65-F5344CB8AC3E}">
        <p14:creationId xmlns:p14="http://schemas.microsoft.com/office/powerpoint/2010/main" val="277098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ENDSLEIGH’S ORG STRUCTURE</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7" name="Rectangle 3">
            <a:extLst>
              <a:ext uri="{FF2B5EF4-FFF2-40B4-BE49-F238E27FC236}">
                <a16:creationId xmlns:a16="http://schemas.microsoft.com/office/drawing/2014/main" id="{91ACC18F-AE15-4D4B-9647-1FA4BDE4E160}"/>
              </a:ext>
            </a:extLst>
          </p:cNvPr>
          <p:cNvSpPr txBox="1">
            <a:spLocks noChangeArrowheads="1"/>
          </p:cNvSpPr>
          <p:nvPr/>
        </p:nvSpPr>
        <p:spPr>
          <a:xfrm>
            <a:off x="388982" y="743496"/>
            <a:ext cx="9284054" cy="11013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800"/>
              </a:spcAft>
              <a:buNone/>
              <a:defRPr/>
            </a:pPr>
            <a:r>
              <a:rPr lang="en-GB" sz="2000" dirty="0">
                <a:solidFill>
                  <a:schemeClr val="tx2">
                    <a:lumMod val="50000"/>
                  </a:schemeClr>
                </a:solidFill>
              </a:rPr>
              <a:t>No structure is perfect. What are the questions around the current structure and what do we have to do to work around them?</a:t>
            </a:r>
            <a:endParaRPr lang="en-GB" sz="1800" dirty="0">
              <a:solidFill>
                <a:schemeClr val="tx2">
                  <a:lumMod val="50000"/>
                </a:schemeClr>
              </a:solidFill>
            </a:endParaRPr>
          </a:p>
        </p:txBody>
      </p:sp>
      <p:sp>
        <p:nvSpPr>
          <p:cNvPr id="28" name="Slide Number Placeholder 6">
            <a:extLst>
              <a:ext uri="{FF2B5EF4-FFF2-40B4-BE49-F238E27FC236}">
                <a16:creationId xmlns:a16="http://schemas.microsoft.com/office/drawing/2014/main" id="{E0221AB9-34DA-4482-A538-268B42BD0EF4}"/>
              </a:ext>
            </a:extLst>
          </p:cNvPr>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27</a:t>
            </a:fld>
            <a:endParaRPr lang="en-GB" sz="1000" dirty="0">
              <a:solidFill>
                <a:prstClr val="black">
                  <a:tint val="75000"/>
                </a:prstClr>
              </a:solidFill>
            </a:endParaRPr>
          </a:p>
        </p:txBody>
      </p:sp>
      <p:sp>
        <p:nvSpPr>
          <p:cNvPr id="30" name="Rectangle 29">
            <a:extLst>
              <a:ext uri="{FF2B5EF4-FFF2-40B4-BE49-F238E27FC236}">
                <a16:creationId xmlns:a16="http://schemas.microsoft.com/office/drawing/2014/main" id="{F6875CA0-2635-4F53-AF14-2A6FEE916CBE}"/>
              </a:ext>
            </a:extLst>
          </p:cNvPr>
          <p:cNvSpPr/>
          <p:nvPr/>
        </p:nvSpPr>
        <p:spPr>
          <a:xfrm>
            <a:off x="272480" y="1673424"/>
            <a:ext cx="4536504" cy="240364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b="1" dirty="0">
                <a:solidFill>
                  <a:sysClr val="windowText" lastClr="000000"/>
                </a:solidFill>
              </a:rPr>
              <a:t>GAPS IN ACCOUNTABILITY</a:t>
            </a:r>
          </a:p>
          <a:p>
            <a:pPr algn="ctr"/>
            <a:r>
              <a:rPr lang="en-GB" b="1" dirty="0">
                <a:solidFill>
                  <a:sysClr val="windowText" lastClr="000000"/>
                </a:solidFill>
              </a:rPr>
              <a:t>?</a:t>
            </a:r>
          </a:p>
          <a:p>
            <a:pPr algn="ctr"/>
            <a:endParaRPr lang="en-GB" sz="1800" b="1" dirty="0">
              <a:solidFill>
                <a:schemeClr val="tx1"/>
              </a:solidFill>
            </a:endParaRPr>
          </a:p>
          <a:p>
            <a:pPr algn="ctr">
              <a:lnSpc>
                <a:spcPct val="114000"/>
              </a:lnSpc>
            </a:pPr>
            <a:endParaRPr lang="en-GB" sz="1400" dirty="0">
              <a:solidFill>
                <a:schemeClr val="tx1"/>
              </a:solidFill>
            </a:endParaRPr>
          </a:p>
          <a:p>
            <a:pPr algn="ctr"/>
            <a:endParaRPr lang="en-GB" b="1" dirty="0">
              <a:solidFill>
                <a:sysClr val="windowText" lastClr="000000"/>
              </a:solidFill>
            </a:endParaRPr>
          </a:p>
        </p:txBody>
      </p:sp>
      <p:sp>
        <p:nvSpPr>
          <p:cNvPr id="32" name="Rectangle 31">
            <a:extLst>
              <a:ext uri="{FF2B5EF4-FFF2-40B4-BE49-F238E27FC236}">
                <a16:creationId xmlns:a16="http://schemas.microsoft.com/office/drawing/2014/main" id="{D7673716-7318-4D96-999E-BDCBD801515C}"/>
              </a:ext>
            </a:extLst>
          </p:cNvPr>
          <p:cNvSpPr/>
          <p:nvPr/>
        </p:nvSpPr>
        <p:spPr>
          <a:xfrm>
            <a:off x="5081464" y="1673424"/>
            <a:ext cx="4536504" cy="240364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b="1" dirty="0">
                <a:solidFill>
                  <a:sysClr val="windowText" lastClr="000000"/>
                </a:solidFill>
              </a:rPr>
              <a:t>OVERLAPS</a:t>
            </a:r>
          </a:p>
          <a:p>
            <a:pPr algn="ctr"/>
            <a:r>
              <a:rPr lang="en-GB" sz="1400" b="1" dirty="0">
                <a:solidFill>
                  <a:sysClr val="windowText" lastClr="000000"/>
                </a:solidFill>
              </a:rPr>
              <a:t>?</a:t>
            </a:r>
            <a:endParaRPr lang="en-GB" sz="1400" b="1" dirty="0">
              <a:solidFill>
                <a:schemeClr val="tx1"/>
              </a:solidFill>
            </a:endParaRPr>
          </a:p>
          <a:p>
            <a:pPr algn="ctr"/>
            <a:endParaRPr lang="en-GB" sz="1400" b="1" dirty="0">
              <a:solidFill>
                <a:schemeClr val="tx1"/>
              </a:solidFill>
            </a:endParaRPr>
          </a:p>
          <a:p>
            <a:pPr algn="ctr"/>
            <a:endParaRPr lang="en-GB" b="1" dirty="0">
              <a:solidFill>
                <a:sysClr val="windowText" lastClr="000000"/>
              </a:solidFill>
            </a:endParaRPr>
          </a:p>
        </p:txBody>
      </p:sp>
      <p:sp>
        <p:nvSpPr>
          <p:cNvPr id="4" name="Rectangle 3">
            <a:extLst>
              <a:ext uri="{FF2B5EF4-FFF2-40B4-BE49-F238E27FC236}">
                <a16:creationId xmlns:a16="http://schemas.microsoft.com/office/drawing/2014/main" id="{CC813283-5D61-4016-AF08-E4785D8BAA09}"/>
              </a:ext>
            </a:extLst>
          </p:cNvPr>
          <p:cNvSpPr/>
          <p:nvPr/>
        </p:nvSpPr>
        <p:spPr>
          <a:xfrm>
            <a:off x="307544" y="4220874"/>
            <a:ext cx="9310424" cy="223246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b="1" dirty="0">
                <a:solidFill>
                  <a:sysClr val="windowText" lastClr="000000"/>
                </a:solidFill>
              </a:rPr>
              <a:t>SOLUTIONS – WORK-AROUNDS</a:t>
            </a:r>
          </a:p>
          <a:p>
            <a:pPr algn="ctr"/>
            <a:r>
              <a:rPr lang="en-GB" b="1" dirty="0">
                <a:solidFill>
                  <a:sysClr val="windowText" lastClr="000000"/>
                </a:solidFill>
              </a:rPr>
              <a:t>?</a:t>
            </a:r>
          </a:p>
          <a:p>
            <a:pPr algn="ctr"/>
            <a:endParaRPr lang="en-GB" sz="1800" b="1" dirty="0">
              <a:solidFill>
                <a:schemeClr val="tx1"/>
              </a:solidFill>
            </a:endParaRPr>
          </a:p>
          <a:p>
            <a:pPr algn="ctr">
              <a:lnSpc>
                <a:spcPct val="114000"/>
              </a:lnSpc>
            </a:pPr>
            <a:endParaRPr lang="en-GB" sz="1400" dirty="0">
              <a:solidFill>
                <a:schemeClr val="tx1"/>
              </a:solidFill>
            </a:endParaRPr>
          </a:p>
          <a:p>
            <a:pPr algn="ctr"/>
            <a:endParaRPr lang="en-GB" b="1" dirty="0">
              <a:solidFill>
                <a:sysClr val="windowText" lastClr="000000"/>
              </a:solidFill>
            </a:endParaRPr>
          </a:p>
        </p:txBody>
      </p:sp>
      <p:pic>
        <p:nvPicPr>
          <p:cNvPr id="12" name="Picture 11" descr="A drawing of a face&#10;&#10;Description automatically generated">
            <a:extLst>
              <a:ext uri="{FF2B5EF4-FFF2-40B4-BE49-F238E27FC236}">
                <a16:creationId xmlns:a16="http://schemas.microsoft.com/office/drawing/2014/main" id="{16ED20BA-01D3-46AA-BA21-27DB70912C5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Tree>
    <p:extLst>
      <p:ext uri="{BB962C8B-B14F-4D97-AF65-F5344CB8AC3E}">
        <p14:creationId xmlns:p14="http://schemas.microsoft.com/office/powerpoint/2010/main" val="2232598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28</a:t>
            </a:fld>
            <a:endParaRPr lang="en-GB" sz="1000" dirty="0">
              <a:solidFill>
                <a:prstClr val="black">
                  <a:tint val="75000"/>
                </a:prstClr>
              </a:solidFill>
            </a:endParaRPr>
          </a:p>
        </p:txBody>
      </p: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12" name="TextBox 11">
            <a:extLst>
              <a:ext uri="{FF2B5EF4-FFF2-40B4-BE49-F238E27FC236}">
                <a16:creationId xmlns:a16="http://schemas.microsoft.com/office/drawing/2014/main" id="{B4F0D0FF-8074-4586-A6BE-9790F88712E6}"/>
              </a:ext>
            </a:extLst>
          </p:cNvPr>
          <p:cNvSpPr txBox="1"/>
          <p:nvPr/>
        </p:nvSpPr>
        <p:spPr>
          <a:xfrm>
            <a:off x="2546568" y="2828835"/>
            <a:ext cx="4998720" cy="461665"/>
          </a:xfrm>
          <a:prstGeom prst="rect">
            <a:avLst/>
          </a:prstGeom>
          <a:noFill/>
        </p:spPr>
        <p:txBody>
          <a:bodyPr wrap="square">
            <a:spAutoFit/>
          </a:bodyPr>
          <a:lstStyle/>
          <a:p>
            <a:pPr algn="ctr"/>
            <a:r>
              <a:rPr lang="en-GB" sz="2400" b="1" dirty="0"/>
              <a:t>ACTIONS</a:t>
            </a:r>
          </a:p>
        </p:txBody>
      </p:sp>
    </p:spTree>
    <p:extLst>
      <p:ext uri="{BB962C8B-B14F-4D97-AF65-F5344CB8AC3E}">
        <p14:creationId xmlns:p14="http://schemas.microsoft.com/office/powerpoint/2010/main" val="3644538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ACTIONS RE SLT WAYS OF WORKING</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28" name="Slide Number Placeholder 6">
            <a:extLst>
              <a:ext uri="{FF2B5EF4-FFF2-40B4-BE49-F238E27FC236}">
                <a16:creationId xmlns:a16="http://schemas.microsoft.com/office/drawing/2014/main" id="{E0221AB9-34DA-4482-A538-268B42BD0EF4}"/>
              </a:ext>
            </a:extLst>
          </p:cNvPr>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29</a:t>
            </a:fld>
            <a:endParaRPr lang="en-GB" sz="1000" dirty="0">
              <a:solidFill>
                <a:prstClr val="black">
                  <a:tint val="75000"/>
                </a:prstClr>
              </a:solidFill>
            </a:endParaRPr>
          </a:p>
        </p:txBody>
      </p:sp>
      <p:sp>
        <p:nvSpPr>
          <p:cNvPr id="3" name="Rectangle 2">
            <a:extLst>
              <a:ext uri="{FF2B5EF4-FFF2-40B4-BE49-F238E27FC236}">
                <a16:creationId xmlns:a16="http://schemas.microsoft.com/office/drawing/2014/main" id="{D2BAEE25-3750-434A-9F72-A75FF436BF28}"/>
              </a:ext>
            </a:extLst>
          </p:cNvPr>
          <p:cNvSpPr/>
          <p:nvPr/>
        </p:nvSpPr>
        <p:spPr>
          <a:xfrm>
            <a:off x="272480" y="1673424"/>
            <a:ext cx="4536504" cy="240364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b="1" dirty="0">
                <a:solidFill>
                  <a:sysClr val="windowText" lastClr="000000"/>
                </a:solidFill>
              </a:rPr>
              <a:t>WHAT WILL </a:t>
            </a:r>
            <a:r>
              <a:rPr lang="en-GB" b="1" dirty="0">
                <a:solidFill>
                  <a:schemeClr val="accent2">
                    <a:lumMod val="75000"/>
                  </a:schemeClr>
                </a:solidFill>
              </a:rPr>
              <a:t>WE</a:t>
            </a:r>
            <a:r>
              <a:rPr lang="en-GB" b="1" dirty="0">
                <a:solidFill>
                  <a:sysClr val="windowText" lastClr="000000"/>
                </a:solidFill>
              </a:rPr>
              <a:t> DO DIFFERENTLY</a:t>
            </a:r>
          </a:p>
          <a:p>
            <a:pPr algn="ctr"/>
            <a:r>
              <a:rPr lang="en-GB" b="1" dirty="0">
                <a:solidFill>
                  <a:sysClr val="windowText" lastClr="000000"/>
                </a:solidFill>
              </a:rPr>
              <a:t>?</a:t>
            </a:r>
          </a:p>
        </p:txBody>
      </p:sp>
      <p:sp>
        <p:nvSpPr>
          <p:cNvPr id="4" name="Rectangle 3">
            <a:extLst>
              <a:ext uri="{FF2B5EF4-FFF2-40B4-BE49-F238E27FC236}">
                <a16:creationId xmlns:a16="http://schemas.microsoft.com/office/drawing/2014/main" id="{031CF3B0-3FB5-48D8-BFDB-3EDF926C98DC}"/>
              </a:ext>
            </a:extLst>
          </p:cNvPr>
          <p:cNvSpPr/>
          <p:nvPr/>
        </p:nvSpPr>
        <p:spPr>
          <a:xfrm>
            <a:off x="5081464" y="1673424"/>
            <a:ext cx="4536504" cy="240364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b="1" dirty="0">
                <a:solidFill>
                  <a:sysClr val="windowText" lastClr="000000"/>
                </a:solidFill>
              </a:rPr>
              <a:t>WHAT WILL </a:t>
            </a:r>
            <a:r>
              <a:rPr lang="en-GB" b="1" dirty="0">
                <a:solidFill>
                  <a:schemeClr val="accent2">
                    <a:lumMod val="75000"/>
                  </a:schemeClr>
                </a:solidFill>
              </a:rPr>
              <a:t>I</a:t>
            </a:r>
            <a:r>
              <a:rPr lang="en-GB" b="1" dirty="0">
                <a:solidFill>
                  <a:sysClr val="windowText" lastClr="000000"/>
                </a:solidFill>
              </a:rPr>
              <a:t> DO DIFFERENTLY</a:t>
            </a:r>
          </a:p>
          <a:p>
            <a:pPr algn="ctr"/>
            <a:r>
              <a:rPr lang="en-GB" sz="1400" b="1" dirty="0">
                <a:solidFill>
                  <a:sysClr val="windowText" lastClr="000000"/>
                </a:solidFill>
              </a:rPr>
              <a:t>?</a:t>
            </a:r>
            <a:endParaRPr lang="en-GB" sz="1400" b="1" dirty="0">
              <a:solidFill>
                <a:schemeClr val="tx1"/>
              </a:solidFill>
            </a:endParaRPr>
          </a:p>
        </p:txBody>
      </p:sp>
      <p:sp>
        <p:nvSpPr>
          <p:cNvPr id="5" name="TextBox 4">
            <a:extLst>
              <a:ext uri="{FF2B5EF4-FFF2-40B4-BE49-F238E27FC236}">
                <a16:creationId xmlns:a16="http://schemas.microsoft.com/office/drawing/2014/main" id="{ACA95E1C-EA3E-4CED-A264-ADD7F58E4FF0}"/>
              </a:ext>
            </a:extLst>
          </p:cNvPr>
          <p:cNvSpPr txBox="1"/>
          <p:nvPr/>
        </p:nvSpPr>
        <p:spPr>
          <a:xfrm>
            <a:off x="3024745" y="4827518"/>
            <a:ext cx="3906712" cy="1015663"/>
          </a:xfrm>
          <a:prstGeom prst="rect">
            <a:avLst/>
          </a:prstGeom>
          <a:noFill/>
        </p:spPr>
        <p:txBody>
          <a:bodyPr wrap="none" rtlCol="0">
            <a:spAutoFit/>
          </a:bodyPr>
          <a:lstStyle/>
          <a:p>
            <a:pPr algn="ctr"/>
            <a:r>
              <a:rPr lang="en-GB" sz="2000" dirty="0"/>
              <a:t>Stop . Start . Continue ?</a:t>
            </a:r>
          </a:p>
          <a:p>
            <a:pPr algn="ctr"/>
            <a:endParaRPr lang="en-GB" sz="2000" dirty="0"/>
          </a:p>
          <a:p>
            <a:pPr algn="ctr"/>
            <a:r>
              <a:rPr lang="en-GB" sz="2000" dirty="0"/>
              <a:t>How will we ‘call one another out’?</a:t>
            </a:r>
          </a:p>
        </p:txBody>
      </p:sp>
      <p:pic>
        <p:nvPicPr>
          <p:cNvPr id="12" name="Picture 11" descr="A drawing of a face&#10;&#10;Description automatically generated">
            <a:extLst>
              <a:ext uri="{FF2B5EF4-FFF2-40B4-BE49-F238E27FC236}">
                <a16:creationId xmlns:a16="http://schemas.microsoft.com/office/drawing/2014/main" id="{BB3F1836-A06A-4F2D-B00B-FB02B678DA3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Tree>
    <p:extLst>
      <p:ext uri="{BB962C8B-B14F-4D97-AF65-F5344CB8AC3E}">
        <p14:creationId xmlns:p14="http://schemas.microsoft.com/office/powerpoint/2010/main" val="85790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3</a:t>
            </a:fld>
            <a:endParaRPr lang="en-GB" sz="1000" dirty="0">
              <a:solidFill>
                <a:prstClr val="black">
                  <a:tint val="75000"/>
                </a:prstClr>
              </a:solidFill>
            </a:endParaRPr>
          </a:p>
        </p:txBody>
      </p: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12" name="TextBox 11">
            <a:extLst>
              <a:ext uri="{FF2B5EF4-FFF2-40B4-BE49-F238E27FC236}">
                <a16:creationId xmlns:a16="http://schemas.microsoft.com/office/drawing/2014/main" id="{B4F0D0FF-8074-4586-A6BE-9790F88712E6}"/>
              </a:ext>
            </a:extLst>
          </p:cNvPr>
          <p:cNvSpPr txBox="1"/>
          <p:nvPr/>
        </p:nvSpPr>
        <p:spPr>
          <a:xfrm>
            <a:off x="2546568" y="2828835"/>
            <a:ext cx="4998720" cy="461665"/>
          </a:xfrm>
          <a:prstGeom prst="rect">
            <a:avLst/>
          </a:prstGeom>
          <a:noFill/>
        </p:spPr>
        <p:txBody>
          <a:bodyPr wrap="square">
            <a:spAutoFit/>
          </a:bodyPr>
          <a:lstStyle/>
          <a:p>
            <a:pPr algn="ctr"/>
            <a:r>
              <a:rPr lang="en-GB" sz="2400" b="1" dirty="0"/>
              <a:t>REFLECTIONS FROM WEBINAR 1</a:t>
            </a:r>
          </a:p>
        </p:txBody>
      </p:sp>
    </p:spTree>
    <p:extLst>
      <p:ext uri="{BB962C8B-B14F-4D97-AF65-F5344CB8AC3E}">
        <p14:creationId xmlns:p14="http://schemas.microsoft.com/office/powerpoint/2010/main" val="11809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30</a:t>
            </a:fld>
            <a:endParaRPr lang="en-GB" sz="1000" dirty="0">
              <a:solidFill>
                <a:prstClr val="black">
                  <a:tint val="75000"/>
                </a:prstClr>
              </a:solidFill>
            </a:endParaRPr>
          </a:p>
        </p:txBody>
      </p: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12" name="TextBox 11">
            <a:extLst>
              <a:ext uri="{FF2B5EF4-FFF2-40B4-BE49-F238E27FC236}">
                <a16:creationId xmlns:a16="http://schemas.microsoft.com/office/drawing/2014/main" id="{B4F0D0FF-8074-4586-A6BE-9790F88712E6}"/>
              </a:ext>
            </a:extLst>
          </p:cNvPr>
          <p:cNvSpPr txBox="1"/>
          <p:nvPr/>
        </p:nvSpPr>
        <p:spPr>
          <a:xfrm>
            <a:off x="2546568" y="2828835"/>
            <a:ext cx="4998720" cy="461665"/>
          </a:xfrm>
          <a:prstGeom prst="rect">
            <a:avLst/>
          </a:prstGeom>
          <a:noFill/>
        </p:spPr>
        <p:txBody>
          <a:bodyPr wrap="square">
            <a:spAutoFit/>
          </a:bodyPr>
          <a:lstStyle/>
          <a:p>
            <a:pPr algn="ctr"/>
            <a:r>
              <a:rPr lang="en-GB" sz="2400" b="1" dirty="0"/>
              <a:t>MAINTAINING THE MOMENTUM</a:t>
            </a:r>
          </a:p>
        </p:txBody>
      </p:sp>
    </p:spTree>
    <p:extLst>
      <p:ext uri="{BB962C8B-B14F-4D97-AF65-F5344CB8AC3E}">
        <p14:creationId xmlns:p14="http://schemas.microsoft.com/office/powerpoint/2010/main" val="315870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HOW WILL WE KEEP THE MOMENTUM GOING?</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28" name="Slide Number Placeholder 6">
            <a:extLst>
              <a:ext uri="{FF2B5EF4-FFF2-40B4-BE49-F238E27FC236}">
                <a16:creationId xmlns:a16="http://schemas.microsoft.com/office/drawing/2014/main" id="{E0221AB9-34DA-4482-A538-268B42BD0EF4}"/>
              </a:ext>
            </a:extLst>
          </p:cNvPr>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31</a:t>
            </a:fld>
            <a:endParaRPr lang="en-GB" sz="1000" dirty="0">
              <a:solidFill>
                <a:prstClr val="black">
                  <a:tint val="75000"/>
                </a:prstClr>
              </a:solidFill>
            </a:endParaRPr>
          </a:p>
        </p:txBody>
      </p:sp>
      <p:pic>
        <p:nvPicPr>
          <p:cNvPr id="6" name="Picture 5" descr="A train on a steel track&#10;&#10;Description automatically generated">
            <a:extLst>
              <a:ext uri="{FF2B5EF4-FFF2-40B4-BE49-F238E27FC236}">
                <a16:creationId xmlns:a16="http://schemas.microsoft.com/office/drawing/2014/main" id="{74D277DD-AAF6-4BD2-B128-861EDAB246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8006" y="1801830"/>
            <a:ext cx="4135234" cy="2707285"/>
          </a:xfrm>
          <a:prstGeom prst="rect">
            <a:avLst/>
          </a:prstGeom>
        </p:spPr>
      </p:pic>
      <p:pic>
        <p:nvPicPr>
          <p:cNvPr id="8" name="Picture 7" descr="A drawing of a face&#10;&#10;Description automatically generated">
            <a:extLst>
              <a:ext uri="{FF2B5EF4-FFF2-40B4-BE49-F238E27FC236}">
                <a16:creationId xmlns:a16="http://schemas.microsoft.com/office/drawing/2014/main" id="{E2749707-2A82-46A5-A770-5609F49886F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Tree>
    <p:extLst>
      <p:ext uri="{BB962C8B-B14F-4D97-AF65-F5344CB8AC3E}">
        <p14:creationId xmlns:p14="http://schemas.microsoft.com/office/powerpoint/2010/main" val="3012705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HOW WILL WE KEEP THE MOMENTUM GOING?</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sp>
        <p:nvSpPr>
          <p:cNvPr id="28" name="Slide Number Placeholder 6">
            <a:extLst>
              <a:ext uri="{FF2B5EF4-FFF2-40B4-BE49-F238E27FC236}">
                <a16:creationId xmlns:a16="http://schemas.microsoft.com/office/drawing/2014/main" id="{E0221AB9-34DA-4482-A538-268B42BD0EF4}"/>
              </a:ext>
            </a:extLst>
          </p:cNvPr>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32</a:t>
            </a:fld>
            <a:endParaRPr lang="en-GB" sz="1000" dirty="0">
              <a:solidFill>
                <a:prstClr val="black">
                  <a:tint val="75000"/>
                </a:prstClr>
              </a:solidFill>
            </a:endParaRPr>
          </a:p>
        </p:txBody>
      </p:sp>
      <p:pic>
        <p:nvPicPr>
          <p:cNvPr id="8" name="Picture 7" descr="A drawing of a face&#10;&#10;Description automatically generated">
            <a:extLst>
              <a:ext uri="{FF2B5EF4-FFF2-40B4-BE49-F238E27FC236}">
                <a16:creationId xmlns:a16="http://schemas.microsoft.com/office/drawing/2014/main" id="{E2749707-2A82-46A5-A770-5609F49886F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9" name="TextBox 8">
            <a:extLst>
              <a:ext uri="{FF2B5EF4-FFF2-40B4-BE49-F238E27FC236}">
                <a16:creationId xmlns:a16="http://schemas.microsoft.com/office/drawing/2014/main" id="{E3BB8FD4-69B3-4011-8734-9945C69349BD}"/>
              </a:ext>
            </a:extLst>
          </p:cNvPr>
          <p:cNvSpPr txBox="1"/>
          <p:nvPr/>
        </p:nvSpPr>
        <p:spPr>
          <a:xfrm>
            <a:off x="632520" y="944716"/>
            <a:ext cx="8280920" cy="2769989"/>
          </a:xfrm>
          <a:prstGeom prst="rect">
            <a:avLst/>
          </a:prstGeom>
          <a:noFill/>
        </p:spPr>
        <p:txBody>
          <a:bodyPr wrap="square">
            <a:spAutoFit/>
          </a:bodyPr>
          <a:lstStyle/>
          <a:p>
            <a:pPr marR="0" lvl="0" rtl="0">
              <a:lnSpc>
                <a:spcPct val="100000"/>
              </a:lnSpc>
              <a:spcAft>
                <a:spcPts val="600"/>
              </a:spcAft>
              <a:buClr>
                <a:schemeClr val="dk1"/>
              </a:buClr>
              <a:buSzPts val="1800"/>
            </a:pPr>
            <a:r>
              <a:rPr lang="en-GB" b="1" dirty="0">
                <a:ea typeface="Calibri"/>
                <a:cs typeface="Calibri"/>
                <a:sym typeface="Calibri"/>
              </a:rPr>
              <a:t>Ideas:</a:t>
            </a:r>
          </a:p>
          <a:p>
            <a:pPr marL="285750" marR="0" lvl="0" indent="-285750" rtl="0">
              <a:lnSpc>
                <a:spcPct val="100000"/>
              </a:lnSpc>
              <a:spcAft>
                <a:spcPts val="600"/>
              </a:spcAft>
              <a:buClr>
                <a:schemeClr val="dk1"/>
              </a:buClr>
              <a:buSzPts val="1800"/>
              <a:buFont typeface="Arial" panose="020B0604020202020204" pitchFamily="34" charset="0"/>
              <a:buChar char="•"/>
            </a:pPr>
            <a:r>
              <a:rPr lang="en-GB" dirty="0">
                <a:ea typeface="Calibri"/>
                <a:cs typeface="Calibri"/>
                <a:sym typeface="Calibri"/>
              </a:rPr>
              <a:t>Document ways of working and SLT behaviours / sign up to ‘SLT charter’</a:t>
            </a:r>
          </a:p>
          <a:p>
            <a:pPr marL="285750" marR="0" lvl="0" indent="-285750" rtl="0">
              <a:lnSpc>
                <a:spcPct val="100000"/>
              </a:lnSpc>
              <a:spcAft>
                <a:spcPts val="600"/>
              </a:spcAft>
              <a:buClr>
                <a:schemeClr val="dk1"/>
              </a:buClr>
              <a:buSzPts val="1800"/>
              <a:buFont typeface="Arial" panose="020B0604020202020204" pitchFamily="34" charset="0"/>
              <a:buChar char="•"/>
            </a:pPr>
            <a:r>
              <a:rPr lang="en-GB" dirty="0">
                <a:ea typeface="Calibri"/>
                <a:cs typeface="Calibri"/>
                <a:sym typeface="Calibri"/>
              </a:rPr>
              <a:t>Hold quarterly sessions to pause, reflect and enhance how the team operates</a:t>
            </a:r>
          </a:p>
          <a:p>
            <a:pPr marL="742950" lvl="1" indent="-285750">
              <a:spcAft>
                <a:spcPts val="600"/>
              </a:spcAft>
              <a:buClr>
                <a:schemeClr val="dk1"/>
              </a:buClr>
              <a:buSzPts val="1800"/>
              <a:buFont typeface="Arial" panose="020B0604020202020204" pitchFamily="34" charset="0"/>
              <a:buChar char="•"/>
            </a:pPr>
            <a:r>
              <a:rPr lang="en-GB" dirty="0">
                <a:ea typeface="Calibri"/>
                <a:cs typeface="Calibri"/>
                <a:sym typeface="Calibri"/>
              </a:rPr>
              <a:t>Include team assessment, individual assessment re default behaviours, learning styles, decision-making processes, …</a:t>
            </a:r>
          </a:p>
          <a:p>
            <a:pPr marL="742950" lvl="1" indent="-285750">
              <a:spcAft>
                <a:spcPts val="600"/>
              </a:spcAft>
              <a:buClr>
                <a:schemeClr val="dk1"/>
              </a:buClr>
              <a:buSzPts val="1800"/>
              <a:buFont typeface="Arial" panose="020B0604020202020204" pitchFamily="34" charset="0"/>
              <a:buChar char="•"/>
            </a:pPr>
            <a:r>
              <a:rPr lang="en-GB" dirty="0">
                <a:ea typeface="Calibri"/>
                <a:cs typeface="Calibri"/>
                <a:sym typeface="Calibri"/>
              </a:rPr>
              <a:t>Include session on leadership development – </a:t>
            </a:r>
            <a:r>
              <a:rPr lang="en-GB" dirty="0" err="1">
                <a:ea typeface="Calibri"/>
                <a:cs typeface="Calibri"/>
                <a:sym typeface="Calibri"/>
              </a:rPr>
              <a:t>eg</a:t>
            </a:r>
            <a:r>
              <a:rPr lang="en-GB" dirty="0">
                <a:ea typeface="Calibri"/>
                <a:cs typeface="Calibri"/>
                <a:sym typeface="Calibri"/>
              </a:rPr>
              <a:t> delegation and empowerment</a:t>
            </a:r>
          </a:p>
          <a:p>
            <a:pPr marL="285750" marR="0" lvl="0" indent="-285750" rtl="0">
              <a:lnSpc>
                <a:spcPct val="100000"/>
              </a:lnSpc>
              <a:spcAft>
                <a:spcPts val="600"/>
              </a:spcAft>
              <a:buClr>
                <a:schemeClr val="dk1"/>
              </a:buClr>
              <a:buSzPts val="1800"/>
              <a:buFont typeface="Arial" panose="020B0604020202020204" pitchFamily="34" charset="0"/>
              <a:buChar char="•"/>
            </a:pPr>
            <a:r>
              <a:rPr lang="en-GB" dirty="0">
                <a:ea typeface="Calibri"/>
                <a:cs typeface="Calibri"/>
                <a:sym typeface="Calibri"/>
              </a:rPr>
              <a:t>…?</a:t>
            </a:r>
          </a:p>
          <a:p>
            <a:pPr marR="0" lvl="0" rtl="0">
              <a:lnSpc>
                <a:spcPct val="100000"/>
              </a:lnSpc>
              <a:spcAft>
                <a:spcPts val="600"/>
              </a:spcAft>
              <a:buClr>
                <a:schemeClr val="dk1"/>
              </a:buClr>
              <a:buSzPts val="1800"/>
            </a:pPr>
            <a:endParaRPr lang="en-GB" dirty="0">
              <a:ea typeface="Calibri"/>
              <a:cs typeface="Calibri"/>
              <a:sym typeface="Calibri"/>
            </a:endParaRPr>
          </a:p>
        </p:txBody>
      </p:sp>
    </p:spTree>
    <p:extLst>
      <p:ext uri="{BB962C8B-B14F-4D97-AF65-F5344CB8AC3E}">
        <p14:creationId xmlns:p14="http://schemas.microsoft.com/office/powerpoint/2010/main" val="3457911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33</a:t>
            </a:fld>
            <a:endParaRPr lang="en-GB" sz="1000" dirty="0">
              <a:solidFill>
                <a:prstClr val="black">
                  <a:tint val="75000"/>
                </a:prstClr>
              </a:solidFill>
            </a:endParaRPr>
          </a:p>
        </p:txBody>
      </p: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12" name="TextBox 11">
            <a:extLst>
              <a:ext uri="{FF2B5EF4-FFF2-40B4-BE49-F238E27FC236}">
                <a16:creationId xmlns:a16="http://schemas.microsoft.com/office/drawing/2014/main" id="{B4F0D0FF-8074-4586-A6BE-9790F88712E6}"/>
              </a:ext>
            </a:extLst>
          </p:cNvPr>
          <p:cNvSpPr txBox="1"/>
          <p:nvPr/>
        </p:nvSpPr>
        <p:spPr>
          <a:xfrm>
            <a:off x="2546568" y="2828835"/>
            <a:ext cx="4998720" cy="461665"/>
          </a:xfrm>
          <a:prstGeom prst="rect">
            <a:avLst/>
          </a:prstGeom>
          <a:noFill/>
        </p:spPr>
        <p:txBody>
          <a:bodyPr wrap="square">
            <a:spAutoFit/>
          </a:bodyPr>
          <a:lstStyle/>
          <a:p>
            <a:pPr algn="ctr"/>
            <a:r>
              <a:rPr lang="en-GB" sz="2400" b="1" dirty="0"/>
              <a:t>SPARE SLIDES</a:t>
            </a:r>
          </a:p>
        </p:txBody>
      </p:sp>
    </p:spTree>
    <p:extLst>
      <p:ext uri="{BB962C8B-B14F-4D97-AF65-F5344CB8AC3E}">
        <p14:creationId xmlns:p14="http://schemas.microsoft.com/office/powerpoint/2010/main" val="1915110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3"/>
          <p:cNvSpPr>
            <a:spLocks noGrp="1"/>
          </p:cNvSpPr>
          <p:nvPr>
            <p:ph type="sldNum" sz="quarter" idx="12"/>
          </p:nvPr>
        </p:nvSpPr>
        <p:spPr>
          <a:xfrm>
            <a:off x="7545288" y="6453336"/>
            <a:ext cx="2311400" cy="365125"/>
          </a:xfrm>
        </p:spPr>
        <p:txBody>
          <a:bodyPr/>
          <a:lstStyle/>
          <a:p>
            <a:fld id="{87E2DC12-02F6-C944-95FA-34D141BC233A}" type="slidenum">
              <a:rPr lang="en-US" smtClean="0">
                <a:solidFill>
                  <a:prstClr val="black">
                    <a:tint val="75000"/>
                  </a:prstClr>
                </a:solidFill>
              </a:rPr>
              <a:pPr/>
              <a:t>34</a:t>
            </a:fld>
            <a:endParaRPr lang="en-US" dirty="0">
              <a:solidFill>
                <a:prstClr val="black">
                  <a:tint val="75000"/>
                </a:prstClr>
              </a:solidFill>
            </a:endParaRPr>
          </a:p>
        </p:txBody>
      </p:sp>
      <p:sp>
        <p:nvSpPr>
          <p:cNvPr id="14" name="Rectangle 13">
            <a:extLst>
              <a:ext uri="{FF2B5EF4-FFF2-40B4-BE49-F238E27FC236}">
                <a16:creationId xmlns:a16="http://schemas.microsoft.com/office/drawing/2014/main" id="{7CF23EB8-3346-4572-81B1-13E4CC74B072}"/>
              </a:ext>
            </a:extLst>
          </p:cNvPr>
          <p:cNvSpPr/>
          <p:nvPr/>
        </p:nvSpPr>
        <p:spPr>
          <a:xfrm>
            <a:off x="2298720" y="1"/>
            <a:ext cx="7607280" cy="76470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cap="small" dirty="0"/>
              <a:t>Great Leaders</a:t>
            </a:r>
          </a:p>
        </p:txBody>
      </p:sp>
      <p:sp>
        <p:nvSpPr>
          <p:cNvPr id="15" name="TextBox 14">
            <a:extLst>
              <a:ext uri="{FF2B5EF4-FFF2-40B4-BE49-F238E27FC236}">
                <a16:creationId xmlns:a16="http://schemas.microsoft.com/office/drawing/2014/main" id="{96AC8059-4DDE-4A8A-B782-1E4D9DD381DA}"/>
              </a:ext>
            </a:extLst>
          </p:cNvPr>
          <p:cNvSpPr txBox="1"/>
          <p:nvPr/>
        </p:nvSpPr>
        <p:spPr>
          <a:xfrm flipV="1">
            <a:off x="9443499" y="179929"/>
            <a:ext cx="402674" cy="584775"/>
          </a:xfrm>
          <a:prstGeom prst="rect">
            <a:avLst/>
          </a:prstGeom>
          <a:noFill/>
        </p:spPr>
        <p:txBody>
          <a:bodyPr wrap="none" rtlCol="0">
            <a:spAutoFit/>
          </a:bodyPr>
          <a:lstStyle/>
          <a:p>
            <a:r>
              <a:rPr lang="en-GB" sz="3200" b="1" dirty="0">
                <a:solidFill>
                  <a:schemeClr val="bg1"/>
                </a:solidFill>
                <a:latin typeface="Lato" panose="020F0502020204030203" pitchFamily="34" charset="0"/>
              </a:rPr>
              <a:t>::</a:t>
            </a:r>
          </a:p>
        </p:txBody>
      </p:sp>
      <p:pic>
        <p:nvPicPr>
          <p:cNvPr id="5" name="Picture 4" descr="A close up of a logo&#10;&#10;Description automatically generated">
            <a:extLst>
              <a:ext uri="{FF2B5EF4-FFF2-40B4-BE49-F238E27FC236}">
                <a16:creationId xmlns:a16="http://schemas.microsoft.com/office/drawing/2014/main" id="{E139F396-1C36-4615-A0D5-080A0ECDF7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4944" y="6521763"/>
            <a:ext cx="1440264" cy="266218"/>
          </a:xfrm>
          <a:prstGeom prst="rect">
            <a:avLst/>
          </a:prstGeom>
        </p:spPr>
      </p:pic>
      <p:sp>
        <p:nvSpPr>
          <p:cNvPr id="4" name="Rectangle 3">
            <a:extLst>
              <a:ext uri="{FF2B5EF4-FFF2-40B4-BE49-F238E27FC236}">
                <a16:creationId xmlns:a16="http://schemas.microsoft.com/office/drawing/2014/main" id="{860E3E26-B798-4B71-AB2D-1D9DDB08526A}"/>
              </a:ext>
            </a:extLst>
          </p:cNvPr>
          <p:cNvSpPr/>
          <p:nvPr/>
        </p:nvSpPr>
        <p:spPr>
          <a:xfrm>
            <a:off x="-12680" y="0"/>
            <a:ext cx="2311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C58D218F-DCD0-466E-A9DC-ABB3C56A2A12}"/>
              </a:ext>
            </a:extLst>
          </p:cNvPr>
          <p:cNvPicPr>
            <a:picLocks noChangeAspect="1"/>
          </p:cNvPicPr>
          <p:nvPr/>
        </p:nvPicPr>
        <p:blipFill>
          <a:blip r:embed="rId3"/>
          <a:stretch>
            <a:fillRect/>
          </a:stretch>
        </p:blipFill>
        <p:spPr>
          <a:xfrm>
            <a:off x="6763390" y="1997051"/>
            <a:ext cx="3024335" cy="3635211"/>
          </a:xfrm>
          <a:prstGeom prst="rect">
            <a:avLst/>
          </a:prstGeom>
        </p:spPr>
      </p:pic>
      <p:sp>
        <p:nvSpPr>
          <p:cNvPr id="19" name="TextBox 18">
            <a:extLst>
              <a:ext uri="{FF2B5EF4-FFF2-40B4-BE49-F238E27FC236}">
                <a16:creationId xmlns:a16="http://schemas.microsoft.com/office/drawing/2014/main" id="{441EF51F-4D91-4ED4-9E53-565E5DF9183B}"/>
              </a:ext>
            </a:extLst>
          </p:cNvPr>
          <p:cNvSpPr txBox="1"/>
          <p:nvPr/>
        </p:nvSpPr>
        <p:spPr>
          <a:xfrm>
            <a:off x="2488154" y="944716"/>
            <a:ext cx="4122786" cy="5724644"/>
          </a:xfrm>
          <a:prstGeom prst="rect">
            <a:avLst/>
          </a:prstGeom>
          <a:noFill/>
        </p:spPr>
        <p:txBody>
          <a:bodyPr wrap="square">
            <a:spAutoFit/>
          </a:bodyPr>
          <a:lstStyle/>
          <a:p>
            <a:pPr marL="342900" marR="0" lvl="0" indent="-342900" rtl="0">
              <a:lnSpc>
                <a:spcPct val="100000"/>
              </a:lnSpc>
              <a:spcAft>
                <a:spcPts val="600"/>
              </a:spcAft>
              <a:buClr>
                <a:schemeClr val="dk1"/>
              </a:buClr>
              <a:buSzPts val="1800"/>
              <a:buFont typeface="+mj-lt"/>
              <a:buAutoNum type="arabicPeriod"/>
            </a:pPr>
            <a:r>
              <a:rPr lang="en-GB" i="0" u="none" strike="noStrike" cap="none" dirty="0">
                <a:ea typeface="Calibri"/>
                <a:cs typeface="Calibri"/>
                <a:sym typeface="Calibri"/>
              </a:rPr>
              <a:t>Are trusted</a:t>
            </a:r>
          </a:p>
          <a:p>
            <a:pPr marL="342900" marR="0" lvl="0" indent="-342900" rtl="0">
              <a:lnSpc>
                <a:spcPct val="100000"/>
              </a:lnSpc>
              <a:spcAft>
                <a:spcPts val="600"/>
              </a:spcAft>
              <a:buClr>
                <a:schemeClr val="dk1"/>
              </a:buClr>
              <a:buSzPts val="1800"/>
              <a:buFont typeface="+mj-lt"/>
              <a:buAutoNum type="arabicPeriod"/>
            </a:pPr>
            <a:r>
              <a:rPr lang="en-GB" i="0" u="none" strike="noStrike" cap="none" dirty="0">
                <a:ea typeface="Calibri"/>
                <a:cs typeface="Calibri"/>
                <a:sym typeface="Calibri"/>
              </a:rPr>
              <a:t>Like people</a:t>
            </a:r>
          </a:p>
          <a:p>
            <a:pPr marL="342900" marR="0" lvl="0" indent="-342900" rtl="0">
              <a:lnSpc>
                <a:spcPct val="100000"/>
              </a:lnSpc>
              <a:spcAft>
                <a:spcPts val="600"/>
              </a:spcAft>
              <a:buClr>
                <a:schemeClr val="dk1"/>
              </a:buClr>
              <a:buSzPts val="1800"/>
              <a:buFont typeface="+mj-lt"/>
              <a:buAutoNum type="arabicPeriod"/>
            </a:pPr>
            <a:r>
              <a:rPr lang="en-GB" dirty="0">
                <a:ea typeface="Calibri"/>
                <a:cs typeface="Calibri"/>
                <a:sym typeface="Calibri"/>
              </a:rPr>
              <a:t>Like themselves</a:t>
            </a:r>
          </a:p>
          <a:p>
            <a:pPr marL="342900" marR="0" lvl="0" indent="-342900" rtl="0">
              <a:lnSpc>
                <a:spcPct val="100000"/>
              </a:lnSpc>
              <a:spcAft>
                <a:spcPts val="600"/>
              </a:spcAft>
              <a:buClr>
                <a:schemeClr val="dk1"/>
              </a:buClr>
              <a:buSzPts val="1800"/>
              <a:buFont typeface="+mj-lt"/>
              <a:buAutoNum type="arabicPeriod"/>
            </a:pPr>
            <a:r>
              <a:rPr lang="en-GB" i="0" u="none" strike="noStrike" cap="none" dirty="0">
                <a:ea typeface="Calibri"/>
                <a:cs typeface="Calibri"/>
                <a:sym typeface="Calibri"/>
              </a:rPr>
              <a:t>Are empathetic</a:t>
            </a:r>
          </a:p>
          <a:p>
            <a:pPr marL="342900" marR="0" lvl="0" indent="-342900" rtl="0">
              <a:lnSpc>
                <a:spcPct val="100000"/>
              </a:lnSpc>
              <a:spcAft>
                <a:spcPts val="600"/>
              </a:spcAft>
              <a:buClr>
                <a:schemeClr val="dk1"/>
              </a:buClr>
              <a:buSzPts val="1800"/>
              <a:buFont typeface="+mj-lt"/>
              <a:buAutoNum type="arabicPeriod"/>
            </a:pPr>
            <a:r>
              <a:rPr lang="en-GB" i="0" u="none" strike="noStrike" cap="none" dirty="0">
                <a:ea typeface="Calibri"/>
                <a:cs typeface="Calibri"/>
                <a:sym typeface="Calibri"/>
              </a:rPr>
              <a:t>Build extraordinary leadership teams</a:t>
            </a:r>
            <a:endParaRPr lang="en-GB" dirty="0"/>
          </a:p>
          <a:p>
            <a:pPr marL="342900" marR="0" lvl="0" indent="-342900" rtl="0">
              <a:lnSpc>
                <a:spcPct val="100000"/>
              </a:lnSpc>
              <a:spcAft>
                <a:spcPts val="600"/>
              </a:spcAft>
              <a:buClr>
                <a:schemeClr val="dk1"/>
              </a:buClr>
              <a:buSzPts val="1800"/>
              <a:buFont typeface="+mj-lt"/>
              <a:buAutoNum type="arabicPeriod"/>
            </a:pPr>
            <a:r>
              <a:rPr lang="en-GB" i="0" u="none" strike="noStrike" cap="none" dirty="0">
                <a:ea typeface="Calibri"/>
                <a:cs typeface="Calibri"/>
                <a:sym typeface="Calibri"/>
              </a:rPr>
              <a:t>Create more leaders</a:t>
            </a:r>
            <a:endParaRPr lang="en-GB" dirty="0"/>
          </a:p>
          <a:p>
            <a:pPr marL="342900" marR="0" lvl="0" indent="-342900" rtl="0">
              <a:lnSpc>
                <a:spcPct val="100000"/>
              </a:lnSpc>
              <a:spcAft>
                <a:spcPts val="600"/>
              </a:spcAft>
              <a:buClr>
                <a:schemeClr val="dk1"/>
              </a:buClr>
              <a:buSzPts val="1800"/>
              <a:buFont typeface="+mj-lt"/>
              <a:buAutoNum type="arabicPeriod"/>
            </a:pPr>
            <a:r>
              <a:rPr lang="en-GB" i="0" u="none" strike="noStrike" cap="none" dirty="0">
                <a:ea typeface="Calibri"/>
                <a:cs typeface="Calibri"/>
                <a:sym typeface="Calibri"/>
              </a:rPr>
              <a:t>Enable their people to shine</a:t>
            </a:r>
          </a:p>
          <a:p>
            <a:pPr marL="342900" marR="0" lvl="0" indent="-342900" rtl="0">
              <a:lnSpc>
                <a:spcPct val="100000"/>
              </a:lnSpc>
              <a:spcAft>
                <a:spcPts val="600"/>
              </a:spcAft>
              <a:buClr>
                <a:schemeClr val="dk1"/>
              </a:buClr>
              <a:buSzPts val="1800"/>
              <a:buFont typeface="+mj-lt"/>
              <a:buAutoNum type="arabicPeriod"/>
            </a:pPr>
            <a:r>
              <a:rPr lang="en-GB" i="0" u="none" strike="noStrike" cap="none" dirty="0">
                <a:ea typeface="Calibri"/>
                <a:cs typeface="Calibri"/>
                <a:sym typeface="Calibri"/>
              </a:rPr>
              <a:t>Embrace stewardship – they strive to leave the business in a better state than they found it.</a:t>
            </a:r>
            <a:endParaRPr lang="en-GB" dirty="0"/>
          </a:p>
          <a:p>
            <a:pPr marL="342900" marR="0" lvl="0" indent="-342900" rtl="0">
              <a:lnSpc>
                <a:spcPct val="100000"/>
              </a:lnSpc>
              <a:spcAft>
                <a:spcPts val="600"/>
              </a:spcAft>
              <a:buClr>
                <a:schemeClr val="dk1"/>
              </a:buClr>
              <a:buSzPts val="1800"/>
              <a:buFont typeface="+mj-lt"/>
              <a:buAutoNum type="arabicPeriod"/>
            </a:pPr>
            <a:r>
              <a:rPr lang="en-GB" i="0" u="none" strike="noStrike" cap="none" dirty="0">
                <a:ea typeface="Calibri"/>
                <a:cs typeface="Calibri"/>
                <a:sym typeface="Calibri"/>
              </a:rPr>
              <a:t>Combine humility with confidence</a:t>
            </a:r>
            <a:endParaRPr lang="en-GB" dirty="0"/>
          </a:p>
          <a:p>
            <a:pPr marL="342900" marR="0" lvl="0" indent="-342900" rtl="0">
              <a:lnSpc>
                <a:spcPct val="100000"/>
              </a:lnSpc>
              <a:spcAft>
                <a:spcPts val="600"/>
              </a:spcAft>
              <a:buClr>
                <a:schemeClr val="dk1"/>
              </a:buClr>
              <a:buSzPts val="1800"/>
              <a:buFont typeface="+mj-lt"/>
              <a:buAutoNum type="arabicPeriod"/>
            </a:pPr>
            <a:r>
              <a:rPr lang="en-GB" dirty="0">
                <a:ea typeface="Calibri"/>
                <a:cs typeface="Calibri"/>
                <a:sym typeface="Calibri"/>
              </a:rPr>
              <a:t>Change their minds when a better solution arises or facts change</a:t>
            </a:r>
          </a:p>
          <a:p>
            <a:pPr marL="342900" marR="0" lvl="0" indent="-342900" rtl="0">
              <a:lnSpc>
                <a:spcPct val="100000"/>
              </a:lnSpc>
              <a:spcAft>
                <a:spcPts val="600"/>
              </a:spcAft>
              <a:buClr>
                <a:schemeClr val="dk1"/>
              </a:buClr>
              <a:buSzPts val="1800"/>
              <a:buFont typeface="+mj-lt"/>
              <a:buAutoNum type="arabicPeriod"/>
            </a:pPr>
            <a:r>
              <a:rPr lang="en-GB" dirty="0">
                <a:ea typeface="Calibri"/>
                <a:cs typeface="Calibri"/>
                <a:sym typeface="Calibri"/>
              </a:rPr>
              <a:t>Share the credit and take the blame</a:t>
            </a:r>
          </a:p>
          <a:p>
            <a:pPr marL="342900" marR="0" lvl="0" indent="-342900" rtl="0">
              <a:lnSpc>
                <a:spcPct val="100000"/>
              </a:lnSpc>
              <a:spcAft>
                <a:spcPts val="600"/>
              </a:spcAft>
              <a:buClr>
                <a:schemeClr val="dk1"/>
              </a:buClr>
              <a:buSzPts val="1800"/>
              <a:buFont typeface="+mj-lt"/>
              <a:buAutoNum type="arabicPeriod"/>
            </a:pPr>
            <a:r>
              <a:rPr lang="en-GB" i="0" u="none" strike="noStrike" cap="none" dirty="0">
                <a:ea typeface="Calibri"/>
                <a:cs typeface="Calibri"/>
                <a:sym typeface="Calibri"/>
              </a:rPr>
              <a:t>Are authentic / genuine</a:t>
            </a:r>
            <a:endParaRPr lang="en-GB" dirty="0"/>
          </a:p>
          <a:p>
            <a:pPr marL="342900" marR="0" lvl="0" indent="-342900" rtl="0">
              <a:lnSpc>
                <a:spcPct val="100000"/>
              </a:lnSpc>
              <a:spcAft>
                <a:spcPts val="600"/>
              </a:spcAft>
              <a:buClr>
                <a:schemeClr val="dk1"/>
              </a:buClr>
              <a:buSzPts val="1800"/>
              <a:buFont typeface="+mj-lt"/>
              <a:buAutoNum type="arabicPeriod"/>
            </a:pPr>
            <a:r>
              <a:rPr lang="en-GB" dirty="0">
                <a:ea typeface="Calibri"/>
                <a:cs typeface="Calibri"/>
                <a:sym typeface="Calibri"/>
              </a:rPr>
              <a:t>Deliver results - via a clear strategy and aligned people</a:t>
            </a:r>
            <a:endParaRPr lang="en-GB" i="0" u="none" strike="noStrike" cap="none" dirty="0">
              <a:ea typeface="Calibri"/>
              <a:cs typeface="Calibri"/>
              <a:sym typeface="Calibri"/>
            </a:endParaRPr>
          </a:p>
        </p:txBody>
      </p:sp>
      <p:pic>
        <p:nvPicPr>
          <p:cNvPr id="11" name="Picture 2" descr="New Zealand's Ardern sworn in for second term after landslide win |  Politics News | Al Jazeera">
            <a:extLst>
              <a:ext uri="{FF2B5EF4-FFF2-40B4-BE49-F238E27FC236}">
                <a16:creationId xmlns:a16="http://schemas.microsoft.com/office/drawing/2014/main" id="{A6AB5F26-ECA2-4517-81C0-CB32BED110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943" r="38874"/>
          <a:stretch/>
        </p:blipFill>
        <p:spPr bwMode="auto">
          <a:xfrm>
            <a:off x="-87560" y="0"/>
            <a:ext cx="23862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30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3"/>
          <p:cNvSpPr>
            <a:spLocks noGrp="1"/>
          </p:cNvSpPr>
          <p:nvPr>
            <p:ph type="sldNum" sz="quarter" idx="12"/>
          </p:nvPr>
        </p:nvSpPr>
        <p:spPr>
          <a:xfrm>
            <a:off x="7545288" y="6453336"/>
            <a:ext cx="2311400" cy="365125"/>
          </a:xfrm>
        </p:spPr>
        <p:txBody>
          <a:bodyPr/>
          <a:lstStyle/>
          <a:p>
            <a:fld id="{87E2DC12-02F6-C944-95FA-34D141BC233A}" type="slidenum">
              <a:rPr lang="en-US" smtClean="0">
                <a:solidFill>
                  <a:prstClr val="black">
                    <a:tint val="75000"/>
                  </a:prstClr>
                </a:solidFill>
              </a:rPr>
              <a:pPr/>
              <a:t>35</a:t>
            </a:fld>
            <a:endParaRPr lang="en-US" dirty="0">
              <a:solidFill>
                <a:prstClr val="black">
                  <a:tint val="75000"/>
                </a:prstClr>
              </a:solidFill>
            </a:endParaRPr>
          </a:p>
        </p:txBody>
      </p:sp>
      <p:sp>
        <p:nvSpPr>
          <p:cNvPr id="14" name="Rectangle 13">
            <a:extLst>
              <a:ext uri="{FF2B5EF4-FFF2-40B4-BE49-F238E27FC236}">
                <a16:creationId xmlns:a16="http://schemas.microsoft.com/office/drawing/2014/main" id="{7CF23EB8-3346-4572-81B1-13E4CC74B072}"/>
              </a:ext>
            </a:extLst>
          </p:cNvPr>
          <p:cNvSpPr/>
          <p:nvPr/>
        </p:nvSpPr>
        <p:spPr>
          <a:xfrm>
            <a:off x="2298720" y="1"/>
            <a:ext cx="7607280" cy="76470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cap="small" dirty="0"/>
              <a:t>Great Leaders</a:t>
            </a:r>
          </a:p>
        </p:txBody>
      </p:sp>
      <p:sp>
        <p:nvSpPr>
          <p:cNvPr id="15" name="TextBox 14">
            <a:extLst>
              <a:ext uri="{FF2B5EF4-FFF2-40B4-BE49-F238E27FC236}">
                <a16:creationId xmlns:a16="http://schemas.microsoft.com/office/drawing/2014/main" id="{96AC8059-4DDE-4A8A-B782-1E4D9DD381DA}"/>
              </a:ext>
            </a:extLst>
          </p:cNvPr>
          <p:cNvSpPr txBox="1"/>
          <p:nvPr/>
        </p:nvSpPr>
        <p:spPr>
          <a:xfrm flipV="1">
            <a:off x="9443499" y="179929"/>
            <a:ext cx="402674" cy="584775"/>
          </a:xfrm>
          <a:prstGeom prst="rect">
            <a:avLst/>
          </a:prstGeom>
          <a:noFill/>
        </p:spPr>
        <p:txBody>
          <a:bodyPr wrap="none" rtlCol="0">
            <a:spAutoFit/>
          </a:bodyPr>
          <a:lstStyle/>
          <a:p>
            <a:r>
              <a:rPr lang="en-GB" sz="3200" b="1" dirty="0">
                <a:solidFill>
                  <a:schemeClr val="bg1"/>
                </a:solidFill>
                <a:latin typeface="Lato" panose="020F0502020204030203" pitchFamily="34" charset="0"/>
              </a:rPr>
              <a:t>::</a:t>
            </a:r>
          </a:p>
        </p:txBody>
      </p:sp>
      <p:pic>
        <p:nvPicPr>
          <p:cNvPr id="5" name="Picture 4" descr="A close up of a logo&#10;&#10;Description automatically generated">
            <a:extLst>
              <a:ext uri="{FF2B5EF4-FFF2-40B4-BE49-F238E27FC236}">
                <a16:creationId xmlns:a16="http://schemas.microsoft.com/office/drawing/2014/main" id="{E139F396-1C36-4615-A0D5-080A0ECDF7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4944" y="6521763"/>
            <a:ext cx="1440264" cy="266218"/>
          </a:xfrm>
          <a:prstGeom prst="rect">
            <a:avLst/>
          </a:prstGeom>
        </p:spPr>
      </p:pic>
      <p:sp>
        <p:nvSpPr>
          <p:cNvPr id="4" name="Rectangle 3">
            <a:extLst>
              <a:ext uri="{FF2B5EF4-FFF2-40B4-BE49-F238E27FC236}">
                <a16:creationId xmlns:a16="http://schemas.microsoft.com/office/drawing/2014/main" id="{860E3E26-B798-4B71-AB2D-1D9DDB08526A}"/>
              </a:ext>
            </a:extLst>
          </p:cNvPr>
          <p:cNvSpPr/>
          <p:nvPr/>
        </p:nvSpPr>
        <p:spPr>
          <a:xfrm>
            <a:off x="-12680" y="0"/>
            <a:ext cx="2311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74AB426-3EEF-4C78-AB31-25D3EAB9C623}"/>
              </a:ext>
            </a:extLst>
          </p:cNvPr>
          <p:cNvSpPr/>
          <p:nvPr/>
        </p:nvSpPr>
        <p:spPr>
          <a:xfrm>
            <a:off x="0" y="0"/>
            <a:ext cx="23114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4B2C6058-4465-430F-BF97-75F7C5746273}"/>
              </a:ext>
            </a:extLst>
          </p:cNvPr>
          <p:cNvPicPr>
            <a:picLocks noChangeAspect="1"/>
          </p:cNvPicPr>
          <p:nvPr/>
        </p:nvPicPr>
        <p:blipFill rotWithShape="1">
          <a:blip r:embed="rId3"/>
          <a:srcRect l="67163"/>
          <a:stretch/>
        </p:blipFill>
        <p:spPr>
          <a:xfrm>
            <a:off x="45823" y="980728"/>
            <a:ext cx="2242264" cy="4248472"/>
          </a:xfrm>
          <a:prstGeom prst="rect">
            <a:avLst/>
          </a:prstGeom>
        </p:spPr>
      </p:pic>
      <p:sp>
        <p:nvSpPr>
          <p:cNvPr id="2" name="TextBox 1">
            <a:extLst>
              <a:ext uri="{FF2B5EF4-FFF2-40B4-BE49-F238E27FC236}">
                <a16:creationId xmlns:a16="http://schemas.microsoft.com/office/drawing/2014/main" id="{5E7B7A54-4C68-4151-9651-C55EC862F232}"/>
              </a:ext>
            </a:extLst>
          </p:cNvPr>
          <p:cNvSpPr txBox="1"/>
          <p:nvPr/>
        </p:nvSpPr>
        <p:spPr>
          <a:xfrm>
            <a:off x="4142826" y="3117540"/>
            <a:ext cx="3939348" cy="400110"/>
          </a:xfrm>
          <a:prstGeom prst="rect">
            <a:avLst/>
          </a:prstGeom>
          <a:noFill/>
        </p:spPr>
        <p:txBody>
          <a:bodyPr wrap="none" rtlCol="0">
            <a:spAutoFit/>
          </a:bodyPr>
          <a:lstStyle/>
          <a:p>
            <a:r>
              <a:rPr lang="en-GB" sz="2000" dirty="0"/>
              <a:t>Help their people to want to change</a:t>
            </a:r>
          </a:p>
        </p:txBody>
      </p:sp>
    </p:spTree>
    <p:extLst>
      <p:ext uri="{BB962C8B-B14F-4D97-AF65-F5344CB8AC3E}">
        <p14:creationId xmlns:p14="http://schemas.microsoft.com/office/powerpoint/2010/main" val="3166400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THE COMPETING VALUES FRAMEWORK</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36</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62AF790-D33B-41E2-930A-A779BA0BA0B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552" y="1484783"/>
            <a:ext cx="8136904" cy="4680509"/>
          </a:xfrm>
          <a:prstGeom prst="rect">
            <a:avLst/>
          </a:prstGeom>
          <a:noFill/>
        </p:spPr>
      </p:pic>
      <p:sp>
        <p:nvSpPr>
          <p:cNvPr id="4" name="TextBox 3">
            <a:extLst>
              <a:ext uri="{FF2B5EF4-FFF2-40B4-BE49-F238E27FC236}">
                <a16:creationId xmlns:a16="http://schemas.microsoft.com/office/drawing/2014/main" id="{3C2D80ED-49BF-4C0B-A3F2-6DAAFFE408A6}"/>
              </a:ext>
            </a:extLst>
          </p:cNvPr>
          <p:cNvSpPr txBox="1"/>
          <p:nvPr/>
        </p:nvSpPr>
        <p:spPr>
          <a:xfrm>
            <a:off x="3488659" y="841341"/>
            <a:ext cx="2959786" cy="369332"/>
          </a:xfrm>
          <a:prstGeom prst="rect">
            <a:avLst/>
          </a:prstGeom>
          <a:noFill/>
        </p:spPr>
        <p:txBody>
          <a:bodyPr wrap="none" rtlCol="0">
            <a:spAutoFit/>
          </a:bodyPr>
          <a:lstStyle/>
          <a:p>
            <a:pPr algn="ctr"/>
            <a:r>
              <a:rPr lang="en-GB" b="1" dirty="0"/>
              <a:t>Key implications for the SLT ?</a:t>
            </a:r>
          </a:p>
        </p:txBody>
      </p:sp>
    </p:spTree>
    <p:extLst>
      <p:ext uri="{BB962C8B-B14F-4D97-AF65-F5344CB8AC3E}">
        <p14:creationId xmlns:p14="http://schemas.microsoft.com/office/powerpoint/2010/main" val="5718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REFLECTIONS</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4</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4" name="TextBox 3">
            <a:extLst>
              <a:ext uri="{FF2B5EF4-FFF2-40B4-BE49-F238E27FC236}">
                <a16:creationId xmlns:a16="http://schemas.microsoft.com/office/drawing/2014/main" id="{0582EEEA-FBFE-4445-A268-C5EE9D19F8BF}"/>
              </a:ext>
            </a:extLst>
          </p:cNvPr>
          <p:cNvSpPr txBox="1"/>
          <p:nvPr/>
        </p:nvSpPr>
        <p:spPr>
          <a:xfrm>
            <a:off x="848544" y="1208617"/>
            <a:ext cx="8131842" cy="4770408"/>
          </a:xfrm>
          <a:prstGeom prst="rect">
            <a:avLst/>
          </a:prstGeom>
          <a:noFill/>
        </p:spPr>
        <p:txBody>
          <a:bodyPr wrap="none" rtlCol="0">
            <a:spAutoFit/>
          </a:bodyPr>
          <a:lstStyle/>
          <a:p>
            <a:pPr>
              <a:spcAft>
                <a:spcPts val="1000"/>
              </a:spcAft>
            </a:pPr>
            <a:r>
              <a:rPr lang="en-GB" b="1" dirty="0"/>
              <a:t>Alison’s recap</a:t>
            </a:r>
          </a:p>
          <a:p>
            <a:pPr>
              <a:spcAft>
                <a:spcPts val="1000"/>
              </a:spcAft>
            </a:pPr>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We’re 6 months in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Launched our strategy on the day we went home.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Passion to change, Passion to win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translate that into the team that demonstration passion, bravery etc</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need to demonstration behaviours and ways of working to bring our teams along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Trust and a common goal are key for Alison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Trust comes from respect. Finding a way of working with each other.</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Strong, purposeful and approachable team</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need to help each other to win - together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en-GB" dirty="0"/>
          </a:p>
        </p:txBody>
      </p:sp>
    </p:spTree>
    <p:extLst>
      <p:ext uri="{BB962C8B-B14F-4D97-AF65-F5344CB8AC3E}">
        <p14:creationId xmlns:p14="http://schemas.microsoft.com/office/powerpoint/2010/main" val="3940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REFLECTIONS</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5</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4" name="TextBox 3">
            <a:extLst>
              <a:ext uri="{FF2B5EF4-FFF2-40B4-BE49-F238E27FC236}">
                <a16:creationId xmlns:a16="http://schemas.microsoft.com/office/drawing/2014/main" id="{0582EEEA-FBFE-4445-A268-C5EE9D19F8BF}"/>
              </a:ext>
            </a:extLst>
          </p:cNvPr>
          <p:cNvSpPr txBox="1"/>
          <p:nvPr/>
        </p:nvSpPr>
        <p:spPr>
          <a:xfrm>
            <a:off x="469558" y="897127"/>
            <a:ext cx="9001000" cy="5554919"/>
          </a:xfrm>
          <a:prstGeom prst="rect">
            <a:avLst/>
          </a:prstGeom>
          <a:noFill/>
        </p:spPr>
        <p:txBody>
          <a:bodyPr wrap="square" rtlCol="0">
            <a:spAutoFit/>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Key takeaways from the book:</a:t>
            </a:r>
          </a:p>
          <a:p>
            <a:pPr>
              <a:spcAft>
                <a:spcPts val="1000"/>
              </a:spcAft>
            </a:pPr>
            <a:endParaRPr lang="en-GB" dirty="0"/>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importance of </a:t>
            </a:r>
            <a:r>
              <a:rPr lang="en-GB"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trust</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Based on </a:t>
            </a:r>
            <a:r>
              <a:rPr lang="en-GB"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mutual respect</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showing vulnerability </a:t>
            </a:r>
            <a:r>
              <a:rPr lang="en-GB" sz="1600" dirty="0">
                <a:effectLst/>
                <a:latin typeface="Calibri" panose="020F0502020204030204" pitchFamily="34" charset="0"/>
                <a:ea typeface="Calibri" panose="020F0502020204030204" pitchFamily="34" charset="0"/>
                <a:cs typeface="Times New Roman" panose="02020603050405020304" pitchFamily="18" charset="0"/>
              </a:rPr>
              <a:t>and the ability to </a:t>
            </a:r>
            <a:r>
              <a:rPr lang="en-GB"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learn from mistakes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Trust takes time and knowing one another on a deeper level. Belief we are all coming from a good place.</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And a </a:t>
            </a:r>
            <a:r>
              <a:rPr lang="en-GB"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common goal</a:t>
            </a:r>
            <a:r>
              <a:rPr lang="en-GB" sz="1600" dirty="0">
                <a:effectLst/>
                <a:latin typeface="Calibri" panose="020F0502020204030204" pitchFamily="34" charset="0"/>
                <a:ea typeface="Calibri" panose="020F0502020204030204" pitchFamily="34" charset="0"/>
                <a:cs typeface="Times New Roman" panose="02020603050405020304" pitchFamily="18" charset="0"/>
              </a:rPr>
              <a:t> - one song, one story - you could feel the change in the story once they had a common goal.</a:t>
            </a:r>
          </a:p>
          <a:p>
            <a:pPr>
              <a:lnSpc>
                <a:spcPct val="107000"/>
              </a:lnSpc>
              <a:spcAft>
                <a:spcPts val="800"/>
              </a:spcAft>
            </a:pPr>
            <a:r>
              <a:rPr lang="en-GB" sz="16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The value of c</a:t>
            </a:r>
            <a:r>
              <a:rPr lang="en-GB"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onstructive conflict</a:t>
            </a:r>
            <a:r>
              <a:rPr lang="en-GB" sz="1600" dirty="0">
                <a:effectLst/>
                <a:latin typeface="Calibri" panose="020F0502020204030204" pitchFamily="34" charset="0"/>
                <a:ea typeface="Calibri" panose="020F0502020204030204" pitchFamily="34" charset="0"/>
                <a:cs typeface="Times New Roman" panose="02020603050405020304" pitchFamily="18" charset="0"/>
              </a:rPr>
              <a:t>. (The book highlighted passive disagreement perfectly) </a:t>
            </a:r>
          </a:p>
          <a:p>
            <a:pPr>
              <a:lnSpc>
                <a:spcPct val="107000"/>
              </a:lnSpc>
              <a:spcAft>
                <a:spcPts val="800"/>
              </a:spcAft>
            </a:pPr>
            <a:r>
              <a:rPr lang="en-GB"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Understanding of strengths and weaknesses</a:t>
            </a:r>
            <a:r>
              <a:rPr lang="en-GB" sz="1600" dirty="0">
                <a:effectLst/>
                <a:latin typeface="Calibri" panose="020F0502020204030204" pitchFamily="34" charset="0"/>
                <a:ea typeface="Calibri" panose="020F0502020204030204" pitchFamily="34" charset="0"/>
                <a:cs typeface="Times New Roman" panose="02020603050405020304" pitchFamily="18" charset="0"/>
              </a:rPr>
              <a:t>: a lot of the people thought their strengths were in areas were others thought differently and I think that can reflect on us as a team too.</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Interesting to see if/how the 5 dysfunctions will come through in reality for us.</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We’ve achieved a lot in 6 months - increasingly good debate within this team. Already gravitating to the right behaviours.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like the fact that Alison will stop a debate and say right, that’s what we’re doing rather than endless discussions. We might not always agree, but we have to get behind it. We’ve had our chance to speak. </a:t>
            </a:r>
          </a:p>
          <a:p>
            <a:pPr>
              <a:spcAft>
                <a:spcPts val="1000"/>
              </a:spcAft>
            </a:pPr>
            <a:endParaRPr lang="en-GB" dirty="0"/>
          </a:p>
        </p:txBody>
      </p:sp>
    </p:spTree>
    <p:extLst>
      <p:ext uri="{BB962C8B-B14F-4D97-AF65-F5344CB8AC3E}">
        <p14:creationId xmlns:p14="http://schemas.microsoft.com/office/powerpoint/2010/main" val="36890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REFLECTIONS</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6</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4" name="TextBox 3">
            <a:extLst>
              <a:ext uri="{FF2B5EF4-FFF2-40B4-BE49-F238E27FC236}">
                <a16:creationId xmlns:a16="http://schemas.microsoft.com/office/drawing/2014/main" id="{0582EEEA-FBFE-4445-A268-C5EE9D19F8BF}"/>
              </a:ext>
            </a:extLst>
          </p:cNvPr>
          <p:cNvSpPr txBox="1"/>
          <p:nvPr/>
        </p:nvSpPr>
        <p:spPr>
          <a:xfrm>
            <a:off x="848544" y="1208617"/>
            <a:ext cx="7535909" cy="4016484"/>
          </a:xfrm>
          <a:prstGeom prst="rect">
            <a:avLst/>
          </a:prstGeom>
          <a:noFill/>
        </p:spPr>
        <p:txBody>
          <a:bodyPr wrap="none" rtlCol="0">
            <a:spAutoFit/>
          </a:bodyPr>
          <a:lstStyle/>
          <a:p>
            <a:pPr>
              <a:spcAft>
                <a:spcPts val="1000"/>
              </a:spcAft>
            </a:pPr>
            <a:r>
              <a:rPr lang="en-GB" b="1" dirty="0"/>
              <a:t>Assumptive Truths</a:t>
            </a:r>
          </a:p>
          <a:p>
            <a:pPr>
              <a:spcAft>
                <a:spcPts val="1000"/>
              </a:spcAft>
            </a:pPr>
            <a:endParaRPr lang="en-GB" dirty="0"/>
          </a:p>
          <a:p>
            <a:pPr>
              <a:spcAft>
                <a:spcPts val="1000"/>
              </a:spcAft>
            </a:pPr>
            <a:r>
              <a:rPr lang="en-GB" dirty="0"/>
              <a:t>Any challenge is coming from a good place</a:t>
            </a:r>
          </a:p>
          <a:p>
            <a:pPr>
              <a:spcAft>
                <a:spcPts val="1000"/>
              </a:spcAft>
            </a:pPr>
            <a:r>
              <a:rPr lang="en-GB" dirty="0"/>
              <a:t>Everyone has earned their place at this table &amp; is here for a reason</a:t>
            </a:r>
          </a:p>
          <a:p>
            <a:pPr>
              <a:spcAft>
                <a:spcPts val="1000"/>
              </a:spcAft>
            </a:pPr>
            <a:r>
              <a:rPr lang="en-GB" dirty="0"/>
              <a:t>The only reason we are here is to achieve results (balanced scorecard)</a:t>
            </a:r>
          </a:p>
          <a:p>
            <a:pPr>
              <a:spcAft>
                <a:spcPts val="1000"/>
              </a:spcAft>
            </a:pPr>
            <a:r>
              <a:rPr lang="en-GB" dirty="0"/>
              <a:t>We are all accountable to this team and its performance – this is our first team</a:t>
            </a:r>
          </a:p>
          <a:p>
            <a:pPr>
              <a:spcAft>
                <a:spcPts val="1000"/>
              </a:spcAft>
            </a:pPr>
            <a:r>
              <a:rPr lang="en-GB" dirty="0"/>
              <a:t>We commit to ‘living’ the Endsleigh behaviours in this team</a:t>
            </a:r>
          </a:p>
          <a:p>
            <a:pPr>
              <a:spcAft>
                <a:spcPts val="1000"/>
              </a:spcAft>
            </a:pPr>
            <a:r>
              <a:rPr lang="en-GB" dirty="0"/>
              <a:t>Always think ‘and’ not ‘but’</a:t>
            </a:r>
          </a:p>
          <a:p>
            <a:pPr>
              <a:spcAft>
                <a:spcPts val="1000"/>
              </a:spcAft>
            </a:pPr>
            <a:r>
              <a:rPr lang="en-GB" dirty="0"/>
              <a:t>Trust will be built on mutual respect, vulnerability, learning from mistakes</a:t>
            </a:r>
          </a:p>
          <a:p>
            <a:pPr>
              <a:spcAft>
                <a:spcPts val="1000"/>
              </a:spcAft>
            </a:pPr>
            <a:r>
              <a:rPr lang="en-GB" dirty="0"/>
              <a:t>Air your concerns and then adopt cabinet responsibility</a:t>
            </a:r>
          </a:p>
        </p:txBody>
      </p:sp>
    </p:spTree>
    <p:extLst>
      <p:ext uri="{BB962C8B-B14F-4D97-AF65-F5344CB8AC3E}">
        <p14:creationId xmlns:p14="http://schemas.microsoft.com/office/powerpoint/2010/main" val="378514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REFLECTIONS</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7</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4" name="TextBox 3">
            <a:extLst>
              <a:ext uri="{FF2B5EF4-FFF2-40B4-BE49-F238E27FC236}">
                <a16:creationId xmlns:a16="http://schemas.microsoft.com/office/drawing/2014/main" id="{0582EEEA-FBFE-4445-A268-C5EE9D19F8BF}"/>
              </a:ext>
            </a:extLst>
          </p:cNvPr>
          <p:cNvSpPr txBox="1"/>
          <p:nvPr/>
        </p:nvSpPr>
        <p:spPr>
          <a:xfrm>
            <a:off x="488504" y="908720"/>
            <a:ext cx="9001000" cy="5496698"/>
          </a:xfrm>
          <a:prstGeom prst="rect">
            <a:avLst/>
          </a:prstGeom>
          <a:noFill/>
        </p:spPr>
        <p:txBody>
          <a:bodyPr wrap="square" rtlCol="0">
            <a:spAutoFit/>
          </a:bodyPr>
          <a:lstStyle/>
          <a:p>
            <a:pPr>
              <a:spcAft>
                <a:spcPts val="1000"/>
              </a:spcAft>
            </a:pPr>
            <a:r>
              <a:rPr lang="en-GB" b="1" dirty="0"/>
              <a:t>What’s different about being a member of the SLT?</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are each accountable for our behaviours.</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People look to us for confidence and belief.</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Not just your function to have an opinion on, it’s the whole business and that view is welcome. Not only a right, but a responsibility.</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Setting up processes, foundations and people rather than coming up with ideas myself. It’s about creating an environment for people to deliver.</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Leader as mentor: coaching, listening and guiding rather than doing.</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It’s about being a good grown up. Have to be objective, not take things personally and take a deep breath sometimes.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i="1" dirty="0">
                <a:effectLst/>
                <a:latin typeface="Calibri" panose="020F0502020204030204" pitchFamily="34" charset="0"/>
                <a:ea typeface="Calibri" panose="020F0502020204030204" pitchFamily="34" charset="0"/>
                <a:cs typeface="Times New Roman" panose="02020603050405020304" pitchFamily="18" charset="0"/>
              </a:rPr>
              <a:t>Understanding the level of conflict that we can tolerate as a team</a:t>
            </a:r>
          </a:p>
          <a:p>
            <a:pPr>
              <a:lnSpc>
                <a:spcPct val="107000"/>
              </a:lnSpc>
              <a:spcAft>
                <a:spcPts val="800"/>
              </a:spcAft>
            </a:pPr>
            <a:r>
              <a:rPr lang="en-GB" sz="1600" i="1" dirty="0">
                <a:effectLst/>
                <a:latin typeface="Calibri" panose="020F0502020204030204" pitchFamily="34" charset="0"/>
                <a:ea typeface="Calibri" panose="020F0502020204030204" pitchFamily="34" charset="0"/>
                <a:cs typeface="Times New Roman" panose="02020603050405020304" pitchFamily="18" charset="0"/>
              </a:rPr>
              <a:t>Better when conflict isn’t seen as conflict it’s see as constructive feedback. If you’ve got trust within the room then there is the space to have those open conversations. </a:t>
            </a:r>
          </a:p>
          <a:p>
            <a:pPr>
              <a:lnSpc>
                <a:spcPct val="107000"/>
              </a:lnSpc>
              <a:spcAft>
                <a:spcPts val="800"/>
              </a:spcAft>
            </a:pPr>
            <a:r>
              <a:rPr lang="en-GB" sz="1600" i="1" dirty="0">
                <a:effectLst/>
                <a:latin typeface="Calibri" panose="020F0502020204030204" pitchFamily="34" charset="0"/>
                <a:ea typeface="Calibri" panose="020F0502020204030204" pitchFamily="34" charset="0"/>
                <a:cs typeface="Times New Roman" panose="02020603050405020304" pitchFamily="18" charset="0"/>
              </a:rPr>
              <a:t>Also need people with quiet purpose and significant determination. </a:t>
            </a:r>
          </a:p>
          <a:p>
            <a:pPr>
              <a:lnSpc>
                <a:spcPct val="107000"/>
              </a:lnSpc>
              <a:spcAft>
                <a:spcPts val="800"/>
              </a:spcAft>
            </a:pPr>
            <a:r>
              <a:rPr lang="en-GB" sz="1600" i="1" dirty="0">
                <a:effectLst/>
                <a:latin typeface="Calibri" panose="020F0502020204030204" pitchFamily="34" charset="0"/>
                <a:ea typeface="Calibri" panose="020F0502020204030204" pitchFamily="34" charset="0"/>
                <a:cs typeface="Times New Roman" panose="02020603050405020304" pitchFamily="18" charset="0"/>
              </a:rPr>
              <a:t>There is a way to be very effective calmly and effectively. </a:t>
            </a:r>
          </a:p>
        </p:txBody>
      </p:sp>
    </p:spTree>
    <p:extLst>
      <p:ext uri="{BB962C8B-B14F-4D97-AF65-F5344CB8AC3E}">
        <p14:creationId xmlns:p14="http://schemas.microsoft.com/office/powerpoint/2010/main" val="370521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3">
            <a:extLst>
              <a:ext uri="{FF2B5EF4-FFF2-40B4-BE49-F238E27FC236}">
                <a16:creationId xmlns:a16="http://schemas.microsoft.com/office/drawing/2014/main" id="{91ACC18F-AE15-4D4B-9647-1FA4BDE4E160}"/>
              </a:ext>
            </a:extLst>
          </p:cNvPr>
          <p:cNvSpPr txBox="1">
            <a:spLocks noChangeArrowheads="1"/>
          </p:cNvSpPr>
          <p:nvPr/>
        </p:nvSpPr>
        <p:spPr>
          <a:xfrm>
            <a:off x="388982" y="836712"/>
            <a:ext cx="9284054" cy="5760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800"/>
              </a:spcAft>
              <a:buNone/>
              <a:defRPr/>
            </a:pPr>
            <a:r>
              <a:rPr lang="en-GB" sz="2000" dirty="0"/>
              <a:t>Extraordinary leadership teams are teams of highly effective leaders working together to deliver shared objectives.</a:t>
            </a:r>
          </a:p>
        </p:txBody>
      </p:sp>
      <p:sp>
        <p:nvSpPr>
          <p:cNvPr id="15" name="TextBox 14">
            <a:extLst>
              <a:ext uri="{FF2B5EF4-FFF2-40B4-BE49-F238E27FC236}">
                <a16:creationId xmlns:a16="http://schemas.microsoft.com/office/drawing/2014/main" id="{001CAF6A-BE87-41FC-A5E1-998DC5FAF2E3}"/>
              </a:ext>
            </a:extLst>
          </p:cNvPr>
          <p:cNvSpPr txBox="1"/>
          <p:nvPr/>
        </p:nvSpPr>
        <p:spPr>
          <a:xfrm>
            <a:off x="2460969" y="1742064"/>
            <a:ext cx="1425840" cy="646331"/>
          </a:xfrm>
          <a:prstGeom prst="rect">
            <a:avLst/>
          </a:prstGeom>
          <a:noFill/>
        </p:spPr>
        <p:txBody>
          <a:bodyPr wrap="none" rtlCol="0">
            <a:spAutoFit/>
          </a:bodyPr>
          <a:lstStyle/>
          <a:p>
            <a:r>
              <a:rPr lang="en-GB" b="1" dirty="0">
                <a:solidFill>
                  <a:srgbClr val="000066"/>
                </a:solidFill>
              </a:rPr>
              <a:t>Individual</a:t>
            </a:r>
          </a:p>
          <a:p>
            <a:r>
              <a:rPr lang="en-GB" b="1" dirty="0">
                <a:solidFill>
                  <a:srgbClr val="000066"/>
                </a:solidFill>
              </a:rPr>
              <a:t>Effectiveness</a:t>
            </a:r>
          </a:p>
        </p:txBody>
      </p:sp>
      <p:sp>
        <p:nvSpPr>
          <p:cNvPr id="17" name="TextBox 16">
            <a:extLst>
              <a:ext uri="{FF2B5EF4-FFF2-40B4-BE49-F238E27FC236}">
                <a16:creationId xmlns:a16="http://schemas.microsoft.com/office/drawing/2014/main" id="{60BFAE9F-32E4-4E75-8FC0-0E8CD8DFB92B}"/>
              </a:ext>
            </a:extLst>
          </p:cNvPr>
          <p:cNvSpPr txBox="1"/>
          <p:nvPr/>
        </p:nvSpPr>
        <p:spPr>
          <a:xfrm>
            <a:off x="5998956" y="1742064"/>
            <a:ext cx="1425840" cy="646331"/>
          </a:xfrm>
          <a:prstGeom prst="rect">
            <a:avLst/>
          </a:prstGeom>
          <a:noFill/>
        </p:spPr>
        <p:txBody>
          <a:bodyPr wrap="none" rtlCol="0">
            <a:spAutoFit/>
          </a:bodyPr>
          <a:lstStyle/>
          <a:p>
            <a:pPr algn="r"/>
            <a:r>
              <a:rPr lang="en-GB" b="1" dirty="0">
                <a:solidFill>
                  <a:srgbClr val="006600"/>
                </a:solidFill>
              </a:rPr>
              <a:t>Effectiveness</a:t>
            </a:r>
          </a:p>
          <a:p>
            <a:pPr algn="r"/>
            <a:r>
              <a:rPr lang="en-GB" b="1" dirty="0">
                <a:solidFill>
                  <a:srgbClr val="006600"/>
                </a:solidFill>
              </a:rPr>
              <a:t>as a leader</a:t>
            </a:r>
          </a:p>
        </p:txBody>
      </p:sp>
      <p:sp>
        <p:nvSpPr>
          <p:cNvPr id="19" name="TextBox 18">
            <a:extLst>
              <a:ext uri="{FF2B5EF4-FFF2-40B4-BE49-F238E27FC236}">
                <a16:creationId xmlns:a16="http://schemas.microsoft.com/office/drawing/2014/main" id="{9938DBA6-1453-4D1A-AC9F-967E62488A2C}"/>
              </a:ext>
            </a:extLst>
          </p:cNvPr>
          <p:cNvSpPr txBox="1"/>
          <p:nvPr/>
        </p:nvSpPr>
        <p:spPr>
          <a:xfrm>
            <a:off x="3887856" y="2780928"/>
            <a:ext cx="2149371" cy="769441"/>
          </a:xfrm>
          <a:prstGeom prst="rect">
            <a:avLst/>
          </a:prstGeom>
          <a:noFill/>
        </p:spPr>
        <p:txBody>
          <a:bodyPr wrap="none" rtlCol="0">
            <a:spAutoFit/>
          </a:bodyPr>
          <a:lstStyle/>
          <a:p>
            <a:pPr algn="ctr"/>
            <a:r>
              <a:rPr lang="en-GB" sz="2200" b="1" dirty="0">
                <a:solidFill>
                  <a:srgbClr val="C00000"/>
                </a:solidFill>
              </a:rPr>
              <a:t>Leadership Team</a:t>
            </a:r>
          </a:p>
          <a:p>
            <a:pPr algn="ctr"/>
            <a:r>
              <a:rPr lang="en-GB" sz="2200" b="1" dirty="0">
                <a:solidFill>
                  <a:srgbClr val="C00000"/>
                </a:solidFill>
              </a:rPr>
              <a:t>Effectiveness</a:t>
            </a:r>
          </a:p>
        </p:txBody>
      </p:sp>
      <p:sp>
        <p:nvSpPr>
          <p:cNvPr id="21" name="TextBox 20">
            <a:extLst>
              <a:ext uri="{FF2B5EF4-FFF2-40B4-BE49-F238E27FC236}">
                <a16:creationId xmlns:a16="http://schemas.microsoft.com/office/drawing/2014/main" id="{99583E7D-711C-4A0B-B58D-2A74F207AB8D}"/>
              </a:ext>
            </a:extLst>
          </p:cNvPr>
          <p:cNvSpPr txBox="1"/>
          <p:nvPr/>
        </p:nvSpPr>
        <p:spPr>
          <a:xfrm>
            <a:off x="7545289" y="1707912"/>
            <a:ext cx="2171028" cy="2380139"/>
          </a:xfrm>
          <a:prstGeom prst="rect">
            <a:avLst/>
          </a:prstGeom>
          <a:noFill/>
        </p:spPr>
        <p:txBody>
          <a:bodyPr wrap="square" rtlCol="0">
            <a:spAutoFit/>
          </a:bodyPr>
          <a:lstStyle/>
          <a:p>
            <a:pPr>
              <a:spcAft>
                <a:spcPts val="200"/>
              </a:spcAft>
            </a:pPr>
            <a:r>
              <a:rPr lang="en-GB" sz="1200" b="1" dirty="0"/>
              <a:t>Attributes</a:t>
            </a:r>
            <a:r>
              <a:rPr lang="en-GB" sz="1100" b="1" dirty="0"/>
              <a:t>:</a:t>
            </a:r>
          </a:p>
          <a:p>
            <a:pPr marL="92075" indent="-92075">
              <a:spcAft>
                <a:spcPts val="200"/>
              </a:spcAft>
              <a:buFont typeface="Arial" pitchFamily="34" charset="0"/>
              <a:buChar char="•"/>
            </a:pPr>
            <a:r>
              <a:rPr lang="en-GB" sz="1200" dirty="0"/>
              <a:t>Leads by example</a:t>
            </a:r>
          </a:p>
          <a:p>
            <a:pPr marL="92075" indent="-92075">
              <a:spcAft>
                <a:spcPts val="200"/>
              </a:spcAft>
              <a:buFont typeface="Arial" pitchFamily="34" charset="0"/>
              <a:buChar char="•"/>
            </a:pPr>
            <a:r>
              <a:rPr lang="en-GB" sz="1200" dirty="0"/>
              <a:t>Sets clear direction</a:t>
            </a:r>
          </a:p>
          <a:p>
            <a:pPr marL="92075" indent="-92075">
              <a:spcAft>
                <a:spcPts val="200"/>
              </a:spcAft>
              <a:buFont typeface="Arial" pitchFamily="34" charset="0"/>
              <a:buChar char="•"/>
            </a:pPr>
            <a:r>
              <a:rPr lang="en-GB" sz="1200" dirty="0"/>
              <a:t>Effective delegation</a:t>
            </a:r>
          </a:p>
          <a:p>
            <a:pPr marL="92075" indent="-92075">
              <a:spcAft>
                <a:spcPts val="200"/>
              </a:spcAft>
              <a:buFont typeface="Arial" pitchFamily="34" charset="0"/>
              <a:buChar char="•"/>
            </a:pPr>
            <a:r>
              <a:rPr lang="en-GB" sz="1200" dirty="0"/>
              <a:t>Listens to understand</a:t>
            </a:r>
          </a:p>
          <a:p>
            <a:pPr marL="92075" indent="-92075">
              <a:spcAft>
                <a:spcPts val="200"/>
              </a:spcAft>
              <a:buFont typeface="Arial" pitchFamily="34" charset="0"/>
              <a:buChar char="•"/>
            </a:pPr>
            <a:r>
              <a:rPr lang="en-GB" sz="1200" dirty="0"/>
              <a:t>Aligns &amp; engages people</a:t>
            </a:r>
          </a:p>
          <a:p>
            <a:pPr marL="92075" indent="-92075">
              <a:spcAft>
                <a:spcPts val="200"/>
              </a:spcAft>
              <a:buFont typeface="Arial" pitchFamily="34" charset="0"/>
              <a:buChar char="•"/>
            </a:pPr>
            <a:r>
              <a:rPr lang="en-GB" sz="1200" dirty="0"/>
              <a:t>Creates more leaders</a:t>
            </a:r>
          </a:p>
          <a:p>
            <a:pPr marL="92075" indent="-92075">
              <a:spcAft>
                <a:spcPts val="200"/>
              </a:spcAft>
              <a:buFont typeface="Arial" pitchFamily="34" charset="0"/>
              <a:buChar char="•"/>
            </a:pPr>
            <a:r>
              <a:rPr lang="en-GB" sz="1200" dirty="0"/>
              <a:t>Stewardship</a:t>
            </a:r>
          </a:p>
          <a:p>
            <a:pPr marL="92075" indent="-92075">
              <a:spcAft>
                <a:spcPts val="200"/>
              </a:spcAft>
              <a:buFont typeface="Arial" pitchFamily="34" charset="0"/>
              <a:buChar char="•"/>
            </a:pPr>
            <a:r>
              <a:rPr lang="en-GB" sz="1200" dirty="0"/>
              <a:t>Empathetic</a:t>
            </a:r>
          </a:p>
          <a:p>
            <a:pPr marL="92075" indent="-92075">
              <a:spcAft>
                <a:spcPts val="200"/>
              </a:spcAft>
              <a:buFont typeface="Arial" pitchFamily="34" charset="0"/>
              <a:buChar char="•"/>
            </a:pPr>
            <a:r>
              <a:rPr lang="en-GB" sz="1200" dirty="0"/>
              <a:t>Authentic</a:t>
            </a:r>
          </a:p>
          <a:p>
            <a:pPr marL="92075" indent="-92075">
              <a:spcAft>
                <a:spcPts val="200"/>
              </a:spcAft>
              <a:buFont typeface="Arial" pitchFamily="34" charset="0"/>
              <a:buChar char="•"/>
            </a:pPr>
            <a:r>
              <a:rPr lang="en-GB" sz="1200" dirty="0"/>
              <a:t>Enables people to succeed</a:t>
            </a:r>
          </a:p>
        </p:txBody>
      </p:sp>
      <p:sp>
        <p:nvSpPr>
          <p:cNvPr id="25" name="TextBox 24">
            <a:extLst>
              <a:ext uri="{FF2B5EF4-FFF2-40B4-BE49-F238E27FC236}">
                <a16:creationId xmlns:a16="http://schemas.microsoft.com/office/drawing/2014/main" id="{53ADD67F-E9B2-4FCB-A542-74A753AF9B6F}"/>
              </a:ext>
            </a:extLst>
          </p:cNvPr>
          <p:cNvSpPr txBox="1"/>
          <p:nvPr/>
        </p:nvSpPr>
        <p:spPr>
          <a:xfrm>
            <a:off x="2998588" y="3573016"/>
            <a:ext cx="4052332" cy="1749197"/>
          </a:xfrm>
          <a:prstGeom prst="rect">
            <a:avLst/>
          </a:prstGeom>
          <a:noFill/>
        </p:spPr>
        <p:txBody>
          <a:bodyPr wrap="square" rtlCol="0">
            <a:spAutoFit/>
          </a:bodyPr>
          <a:lstStyle/>
          <a:p>
            <a:pPr>
              <a:spcAft>
                <a:spcPts val="200"/>
              </a:spcAft>
            </a:pPr>
            <a:r>
              <a:rPr lang="en-GB" sz="1200" b="1" dirty="0"/>
              <a:t>Attributes</a:t>
            </a:r>
            <a:r>
              <a:rPr lang="en-GB" sz="1200" dirty="0"/>
              <a:t>:</a:t>
            </a:r>
          </a:p>
          <a:p>
            <a:pPr marL="92075" indent="-92075">
              <a:spcAft>
                <a:spcPts val="200"/>
              </a:spcAft>
              <a:buFont typeface="Arial" pitchFamily="34" charset="0"/>
              <a:buChar char="•"/>
            </a:pPr>
            <a:r>
              <a:rPr lang="en-GB" sz="1200" dirty="0"/>
              <a:t>Team aligned to clear strategy and success metrics</a:t>
            </a:r>
          </a:p>
          <a:p>
            <a:pPr marL="92075" indent="-92075">
              <a:spcAft>
                <a:spcPts val="200"/>
              </a:spcAft>
              <a:buFont typeface="Arial" pitchFamily="34" charset="0"/>
              <a:buChar char="•"/>
            </a:pPr>
            <a:r>
              <a:rPr lang="en-GB" sz="1200" dirty="0"/>
              <a:t>Inter-departmental interdependencies clear</a:t>
            </a:r>
          </a:p>
          <a:p>
            <a:pPr marL="92075" indent="-92075">
              <a:spcAft>
                <a:spcPts val="200"/>
              </a:spcAft>
              <a:buFont typeface="Arial" pitchFamily="34" charset="0"/>
              <a:buChar char="•"/>
            </a:pPr>
            <a:r>
              <a:rPr lang="en-GB" sz="1200" dirty="0"/>
              <a:t>Collegiate - work together to deliver shared outcomes</a:t>
            </a:r>
          </a:p>
          <a:p>
            <a:pPr marL="92075" indent="-92075">
              <a:spcAft>
                <a:spcPts val="200"/>
              </a:spcAft>
              <a:buFont typeface="Arial" pitchFamily="34" charset="0"/>
              <a:buChar char="•"/>
            </a:pPr>
            <a:r>
              <a:rPr lang="en-GB" sz="1200" dirty="0"/>
              <a:t>Team goals more important than individual goals</a:t>
            </a:r>
          </a:p>
          <a:p>
            <a:pPr marL="92075" indent="-92075">
              <a:spcAft>
                <a:spcPts val="200"/>
              </a:spcAft>
              <a:buFont typeface="Arial" pitchFamily="34" charset="0"/>
              <a:buChar char="•"/>
            </a:pPr>
            <a:r>
              <a:rPr lang="en-GB" sz="1200" dirty="0"/>
              <a:t>Complimentary strengths offsetting others’ weaknesses</a:t>
            </a:r>
          </a:p>
          <a:p>
            <a:pPr marL="92075" indent="-92075">
              <a:spcAft>
                <a:spcPts val="200"/>
              </a:spcAft>
              <a:buFont typeface="Arial" pitchFamily="34" charset="0"/>
              <a:buChar char="•"/>
            </a:pPr>
            <a:r>
              <a:rPr lang="en-GB" sz="1200" dirty="0"/>
              <a:t>Robust but constructive discussion of issues</a:t>
            </a:r>
          </a:p>
          <a:p>
            <a:pPr marL="92075" indent="-92075">
              <a:spcAft>
                <a:spcPts val="200"/>
              </a:spcAft>
              <a:buFont typeface="Arial" pitchFamily="34" charset="0"/>
              <a:buChar char="•"/>
            </a:pPr>
            <a:r>
              <a:rPr lang="en-GB" sz="1200" dirty="0"/>
              <a:t>Creates a culture that enables delivery of the strategy</a:t>
            </a:r>
          </a:p>
        </p:txBody>
      </p:sp>
      <p:sp>
        <p:nvSpPr>
          <p:cNvPr id="31" name="Rectangle 30">
            <a:extLst>
              <a:ext uri="{FF2B5EF4-FFF2-40B4-BE49-F238E27FC236}">
                <a16:creationId xmlns:a16="http://schemas.microsoft.com/office/drawing/2014/main" id="{2FD96ADB-2996-4A2E-8B2E-B116EF926871}"/>
              </a:ext>
            </a:extLst>
          </p:cNvPr>
          <p:cNvSpPr/>
          <p:nvPr/>
        </p:nvSpPr>
        <p:spPr>
          <a:xfrm>
            <a:off x="7545289" y="1707913"/>
            <a:ext cx="2262251" cy="2513176"/>
          </a:xfrm>
          <a:prstGeom prst="rect">
            <a:avLst/>
          </a:prstGeom>
          <a:noFill/>
          <a:ln w="19050">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2DC283BF-D2C7-486B-A06A-ABCA59A6A9FA}"/>
              </a:ext>
            </a:extLst>
          </p:cNvPr>
          <p:cNvSpPr/>
          <p:nvPr/>
        </p:nvSpPr>
        <p:spPr>
          <a:xfrm>
            <a:off x="133758" y="1692327"/>
            <a:ext cx="2184242" cy="2024705"/>
          </a:xfrm>
          <a:prstGeom prst="rect">
            <a:avLst/>
          </a:prstGeom>
          <a:noFill/>
          <a:ln w="19050">
            <a:solidFill>
              <a:srgbClr val="0000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4C251230-BD49-4636-99F4-45EA1125CEC6}"/>
              </a:ext>
            </a:extLst>
          </p:cNvPr>
          <p:cNvSpPr txBox="1"/>
          <p:nvPr/>
        </p:nvSpPr>
        <p:spPr>
          <a:xfrm>
            <a:off x="179441" y="1678717"/>
            <a:ext cx="2190305" cy="1933863"/>
          </a:xfrm>
          <a:prstGeom prst="rect">
            <a:avLst/>
          </a:prstGeom>
          <a:noFill/>
        </p:spPr>
        <p:txBody>
          <a:bodyPr wrap="square" rtlCol="0">
            <a:spAutoFit/>
          </a:bodyPr>
          <a:lstStyle/>
          <a:p>
            <a:pPr>
              <a:spcAft>
                <a:spcPts val="200"/>
              </a:spcAft>
            </a:pPr>
            <a:r>
              <a:rPr lang="en-GB" sz="1200" b="1" dirty="0"/>
              <a:t>Attributes:</a:t>
            </a:r>
          </a:p>
          <a:p>
            <a:pPr marL="92075" indent="-92075">
              <a:spcAft>
                <a:spcPts val="200"/>
              </a:spcAft>
              <a:buFont typeface="Arial" pitchFamily="34" charset="0"/>
              <a:buChar char="•"/>
            </a:pPr>
            <a:r>
              <a:rPr lang="en-GB" sz="1200" dirty="0"/>
              <a:t>Competent in own right</a:t>
            </a:r>
          </a:p>
          <a:p>
            <a:pPr marL="92075" indent="-92075">
              <a:spcAft>
                <a:spcPts val="200"/>
              </a:spcAft>
              <a:buFont typeface="Arial" pitchFamily="34" charset="0"/>
              <a:buChar char="•"/>
            </a:pPr>
            <a:r>
              <a:rPr lang="en-GB" sz="1200" dirty="0"/>
              <a:t>Respect through experience</a:t>
            </a:r>
          </a:p>
          <a:p>
            <a:pPr marL="92075" indent="-92075">
              <a:spcAft>
                <a:spcPts val="200"/>
              </a:spcAft>
              <a:buFont typeface="Arial" pitchFamily="34" charset="0"/>
              <a:buChar char="•"/>
            </a:pPr>
            <a:r>
              <a:rPr lang="en-GB" sz="1200" dirty="0"/>
              <a:t>Respect through attitude and approach</a:t>
            </a:r>
          </a:p>
          <a:p>
            <a:pPr marL="92075" indent="-92075">
              <a:spcAft>
                <a:spcPts val="200"/>
              </a:spcAft>
              <a:buFont typeface="Arial" pitchFamily="34" charset="0"/>
              <a:buChar char="•"/>
            </a:pPr>
            <a:r>
              <a:rPr lang="en-GB" sz="1200" dirty="0"/>
              <a:t>Reputation for delivery</a:t>
            </a:r>
          </a:p>
          <a:p>
            <a:pPr marL="92075" indent="-92075">
              <a:spcAft>
                <a:spcPts val="200"/>
              </a:spcAft>
              <a:buFont typeface="Arial" pitchFamily="34" charset="0"/>
              <a:buChar char="•"/>
            </a:pPr>
            <a:r>
              <a:rPr lang="en-GB" sz="1200" dirty="0"/>
              <a:t>Personal alignment to strategy</a:t>
            </a:r>
          </a:p>
          <a:p>
            <a:pPr marL="92075" indent="-92075">
              <a:spcAft>
                <a:spcPts val="200"/>
              </a:spcAft>
              <a:buFont typeface="Arial" pitchFamily="34" charset="0"/>
              <a:buChar char="•"/>
            </a:pPr>
            <a:r>
              <a:rPr lang="en-GB" sz="1200" dirty="0"/>
              <a:t>Integrity</a:t>
            </a:r>
          </a:p>
          <a:p>
            <a:pPr marL="92075" indent="-92075">
              <a:spcAft>
                <a:spcPts val="200"/>
              </a:spcAft>
              <a:buFont typeface="Arial" pitchFamily="34" charset="0"/>
              <a:buChar char="•"/>
            </a:pPr>
            <a:r>
              <a:rPr lang="en-GB" sz="1200" dirty="0"/>
              <a:t>Customer orientation</a:t>
            </a:r>
          </a:p>
        </p:txBody>
      </p:sp>
      <p:sp>
        <p:nvSpPr>
          <p:cNvPr id="68" name="Rectangle 67">
            <a:extLst>
              <a:ext uri="{FF2B5EF4-FFF2-40B4-BE49-F238E27FC236}">
                <a16:creationId xmlns:a16="http://schemas.microsoft.com/office/drawing/2014/main" id="{1365B8C0-DA72-4FD1-9DF9-140C7C9C08F1}"/>
              </a:ext>
            </a:extLst>
          </p:cNvPr>
          <p:cNvSpPr/>
          <p:nvPr/>
        </p:nvSpPr>
        <p:spPr>
          <a:xfrm>
            <a:off x="2920423" y="5309159"/>
            <a:ext cx="4141130" cy="19170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Foundation</a:t>
            </a:r>
            <a:r>
              <a:rPr lang="en-GB" sz="1400" dirty="0"/>
              <a:t>:</a:t>
            </a:r>
          </a:p>
        </p:txBody>
      </p:sp>
      <p:sp>
        <p:nvSpPr>
          <p:cNvPr id="70" name="Rectangle 69">
            <a:extLst>
              <a:ext uri="{FF2B5EF4-FFF2-40B4-BE49-F238E27FC236}">
                <a16:creationId xmlns:a16="http://schemas.microsoft.com/office/drawing/2014/main" id="{DA59BA4F-D6EC-4D41-BEB6-584FA2385BF0}"/>
              </a:ext>
            </a:extLst>
          </p:cNvPr>
          <p:cNvSpPr/>
          <p:nvPr/>
        </p:nvSpPr>
        <p:spPr>
          <a:xfrm>
            <a:off x="2909790" y="3573017"/>
            <a:ext cx="4166742" cy="2852156"/>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90D3F7BC-CAEA-4F8C-9F98-C754FD78438C}"/>
              </a:ext>
            </a:extLst>
          </p:cNvPr>
          <p:cNvSpPr txBox="1"/>
          <p:nvPr/>
        </p:nvSpPr>
        <p:spPr>
          <a:xfrm>
            <a:off x="2962645" y="5507859"/>
            <a:ext cx="1918347" cy="907941"/>
          </a:xfrm>
          <a:prstGeom prst="rect">
            <a:avLst/>
          </a:prstGeom>
          <a:noFill/>
        </p:spPr>
        <p:txBody>
          <a:bodyPr wrap="square" rtlCol="0">
            <a:spAutoFit/>
          </a:bodyPr>
          <a:lstStyle/>
          <a:p>
            <a:pPr marL="92075" indent="-92075">
              <a:spcAft>
                <a:spcPts val="200"/>
              </a:spcAft>
              <a:buFont typeface="Arial" pitchFamily="34" charset="0"/>
              <a:buChar char="•"/>
            </a:pPr>
            <a:r>
              <a:rPr lang="en-GB" sz="1200" dirty="0"/>
              <a:t>Mutual trust &amp; respect</a:t>
            </a:r>
          </a:p>
          <a:p>
            <a:pPr marL="92075" indent="-92075">
              <a:spcAft>
                <a:spcPts val="200"/>
              </a:spcAft>
              <a:buFont typeface="Arial" pitchFamily="34" charset="0"/>
              <a:buChar char="•"/>
            </a:pPr>
            <a:r>
              <a:rPr lang="en-GB" sz="1200" dirty="0"/>
              <a:t>Clear accountabilities</a:t>
            </a:r>
          </a:p>
          <a:p>
            <a:pPr marL="92075" indent="-92075">
              <a:spcAft>
                <a:spcPts val="200"/>
              </a:spcAft>
              <a:buFont typeface="Arial" pitchFamily="34" charset="0"/>
              <a:buChar char="•"/>
            </a:pPr>
            <a:r>
              <a:rPr lang="en-GB" sz="1200" dirty="0"/>
              <a:t>Shared objectives </a:t>
            </a:r>
          </a:p>
          <a:p>
            <a:pPr marL="92075" indent="-92075">
              <a:spcAft>
                <a:spcPts val="200"/>
              </a:spcAft>
              <a:buFont typeface="Arial" pitchFamily="34" charset="0"/>
              <a:buChar char="•"/>
            </a:pPr>
            <a:r>
              <a:rPr lang="en-GB" sz="1200" dirty="0"/>
              <a:t>Clear interdependencies</a:t>
            </a:r>
          </a:p>
        </p:txBody>
      </p:sp>
      <p:sp>
        <p:nvSpPr>
          <p:cNvPr id="74" name="TextBox 73">
            <a:extLst>
              <a:ext uri="{FF2B5EF4-FFF2-40B4-BE49-F238E27FC236}">
                <a16:creationId xmlns:a16="http://schemas.microsoft.com/office/drawing/2014/main" id="{CCD1CB4D-5614-4165-B121-1D65709D83E1}"/>
              </a:ext>
            </a:extLst>
          </p:cNvPr>
          <p:cNvSpPr txBox="1"/>
          <p:nvPr/>
        </p:nvSpPr>
        <p:spPr>
          <a:xfrm>
            <a:off x="4802096" y="5501330"/>
            <a:ext cx="2496688" cy="907941"/>
          </a:xfrm>
          <a:prstGeom prst="rect">
            <a:avLst/>
          </a:prstGeom>
          <a:noFill/>
        </p:spPr>
        <p:txBody>
          <a:bodyPr wrap="square" rtlCol="0">
            <a:spAutoFit/>
          </a:bodyPr>
          <a:lstStyle/>
          <a:p>
            <a:pPr marL="92075" indent="-92075">
              <a:spcAft>
                <a:spcPts val="200"/>
              </a:spcAft>
              <a:buFont typeface="Arial" pitchFamily="34" charset="0"/>
              <a:buChar char="•"/>
            </a:pPr>
            <a:r>
              <a:rPr lang="en-GB" sz="1200" dirty="0"/>
              <a:t>Clear behavioural expectations</a:t>
            </a:r>
          </a:p>
          <a:p>
            <a:pPr marL="92075" indent="-92075">
              <a:spcAft>
                <a:spcPts val="200"/>
              </a:spcAft>
              <a:buFont typeface="Arial" pitchFamily="34" charset="0"/>
              <a:buChar char="•"/>
            </a:pPr>
            <a:r>
              <a:rPr lang="en-GB" sz="1200" dirty="0"/>
              <a:t>Clear decision-making processes</a:t>
            </a:r>
          </a:p>
          <a:p>
            <a:pPr marL="92075" indent="-92075">
              <a:spcAft>
                <a:spcPts val="200"/>
              </a:spcAft>
              <a:buFont typeface="Arial" pitchFamily="34" charset="0"/>
              <a:buChar char="•"/>
            </a:pPr>
            <a:r>
              <a:rPr lang="en-GB" sz="1200" dirty="0"/>
              <a:t>Cabinet responsibility</a:t>
            </a:r>
          </a:p>
          <a:p>
            <a:pPr marL="92075" indent="-92075">
              <a:spcAft>
                <a:spcPts val="200"/>
              </a:spcAft>
              <a:buFont typeface="Arial" pitchFamily="34" charset="0"/>
              <a:buChar char="•"/>
            </a:pPr>
            <a:r>
              <a:rPr lang="en-GB" sz="1200" dirty="0"/>
              <a:t>Cares about team and business</a:t>
            </a:r>
          </a:p>
        </p:txBody>
      </p:sp>
      <p:sp>
        <p:nvSpPr>
          <p:cNvPr id="28" name="Slide Number Placeholder 6">
            <a:extLst>
              <a:ext uri="{FF2B5EF4-FFF2-40B4-BE49-F238E27FC236}">
                <a16:creationId xmlns:a16="http://schemas.microsoft.com/office/drawing/2014/main" id="{4B97F52B-93DB-41E4-B8B8-8A0492F052E1}"/>
              </a:ext>
            </a:extLst>
          </p:cNvPr>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8</a:t>
            </a:fld>
            <a:endParaRPr lang="en-GB" sz="1000" dirty="0">
              <a:solidFill>
                <a:prstClr val="black">
                  <a:tint val="75000"/>
                </a:prstClr>
              </a:solidFill>
            </a:endParaRPr>
          </a:p>
        </p:txBody>
      </p:sp>
      <p:sp>
        <p:nvSpPr>
          <p:cNvPr id="5" name="Arrow: Right 4">
            <a:extLst>
              <a:ext uri="{FF2B5EF4-FFF2-40B4-BE49-F238E27FC236}">
                <a16:creationId xmlns:a16="http://schemas.microsoft.com/office/drawing/2014/main" id="{BFB4A05E-8B65-40B9-8F80-FF00CEE33EE5}"/>
              </a:ext>
            </a:extLst>
          </p:cNvPr>
          <p:cNvSpPr/>
          <p:nvPr/>
        </p:nvSpPr>
        <p:spPr>
          <a:xfrm rot="2277891">
            <a:off x="3509847" y="2442309"/>
            <a:ext cx="432048" cy="372991"/>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3F6FE3B5-D0A2-4F9F-A7C8-600BF5D71E80}"/>
              </a:ext>
            </a:extLst>
          </p:cNvPr>
          <p:cNvSpPr/>
          <p:nvPr/>
        </p:nvSpPr>
        <p:spPr>
          <a:xfrm rot="19322109" flipH="1">
            <a:off x="6036113" y="2442309"/>
            <a:ext cx="432048" cy="372991"/>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4" name="Picture 33" descr="A drawing of a face&#10;&#10;Description automatically generated">
            <a:extLst>
              <a:ext uri="{FF2B5EF4-FFF2-40B4-BE49-F238E27FC236}">
                <a16:creationId xmlns:a16="http://schemas.microsoft.com/office/drawing/2014/main" id="{CE17792A-7752-40E2-A55B-C563461004D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35" name="Rectangle 34">
            <a:extLst>
              <a:ext uri="{FF2B5EF4-FFF2-40B4-BE49-F238E27FC236}">
                <a16:creationId xmlns:a16="http://schemas.microsoft.com/office/drawing/2014/main" id="{D939C7A1-41FD-4A54-9CF4-E4393A3070B2}"/>
              </a:ext>
            </a:extLst>
          </p:cNvPr>
          <p:cNvSpPr/>
          <p:nvPr/>
        </p:nvSpPr>
        <p:spPr>
          <a:xfrm>
            <a:off x="0" y="1"/>
            <a:ext cx="9906000" cy="76470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cap="small" dirty="0"/>
              <a:t>Extraordinary Leadership Teams</a:t>
            </a:r>
          </a:p>
        </p:txBody>
      </p:sp>
      <p:sp>
        <p:nvSpPr>
          <p:cNvPr id="36" name="TextBox 35">
            <a:extLst>
              <a:ext uri="{FF2B5EF4-FFF2-40B4-BE49-F238E27FC236}">
                <a16:creationId xmlns:a16="http://schemas.microsoft.com/office/drawing/2014/main" id="{C95C148B-72DE-4D01-B866-168BFE35B145}"/>
              </a:ext>
            </a:extLst>
          </p:cNvPr>
          <p:cNvSpPr txBox="1"/>
          <p:nvPr/>
        </p:nvSpPr>
        <p:spPr>
          <a:xfrm flipV="1">
            <a:off x="9321822" y="179928"/>
            <a:ext cx="524351" cy="584775"/>
          </a:xfrm>
          <a:prstGeom prst="rect">
            <a:avLst/>
          </a:prstGeom>
          <a:noFill/>
        </p:spPr>
        <p:txBody>
          <a:bodyPr wrap="square" rtlCol="0">
            <a:spAutoFit/>
          </a:bodyPr>
          <a:lstStyle/>
          <a:p>
            <a:r>
              <a:rPr lang="en-GB" sz="3200" b="1" dirty="0">
                <a:solidFill>
                  <a:schemeClr val="bg1"/>
                </a:solidFill>
                <a:latin typeface="Lato" panose="020F0502020204030203" pitchFamily="34" charset="0"/>
              </a:rPr>
              <a:t>::</a:t>
            </a:r>
          </a:p>
        </p:txBody>
      </p:sp>
    </p:spTree>
    <p:extLst>
      <p:ext uri="{BB962C8B-B14F-4D97-AF65-F5344CB8AC3E}">
        <p14:creationId xmlns:p14="http://schemas.microsoft.com/office/powerpoint/2010/main" val="210385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428497" y="44624"/>
            <a:ext cx="6318703"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b="1" cap="small" dirty="0">
                <a:solidFill>
                  <a:prstClr val="black"/>
                </a:solidFill>
              </a:rPr>
              <a:t>REFLECTIONS</a:t>
            </a:r>
          </a:p>
        </p:txBody>
      </p:sp>
      <p:sp>
        <p:nvSpPr>
          <p:cNvPr id="2" name="Rectangle 1"/>
          <p:cNvSpPr/>
          <p:nvPr/>
        </p:nvSpPr>
        <p:spPr>
          <a:xfrm>
            <a:off x="0" y="0"/>
            <a:ext cx="9906000" cy="685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lide Number Placeholder 6"/>
          <p:cNvSpPr>
            <a:spLocks noGrp="1"/>
          </p:cNvSpPr>
          <p:nvPr>
            <p:ph type="sldNum" sz="quarter" idx="12"/>
          </p:nvPr>
        </p:nvSpPr>
        <p:spPr>
          <a:xfrm>
            <a:off x="7545288" y="6520259"/>
            <a:ext cx="2311400" cy="365125"/>
          </a:xfrm>
        </p:spPr>
        <p:txBody>
          <a:bodyPr/>
          <a:lstStyle/>
          <a:p>
            <a:fld id="{5A5759F7-59AA-4138-B5DC-34E28180B12B}" type="slidenum">
              <a:rPr lang="en-GB" sz="1000" smtClean="0">
                <a:solidFill>
                  <a:prstClr val="black">
                    <a:tint val="75000"/>
                  </a:prstClr>
                </a:solidFill>
              </a:rPr>
              <a:pPr/>
              <a:t>9</a:t>
            </a:fld>
            <a:endParaRPr lang="en-GB" sz="1000" dirty="0">
              <a:solidFill>
                <a:prstClr val="black">
                  <a:tint val="75000"/>
                </a:prstClr>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4692" b="24837"/>
          <a:stretch/>
        </p:blipFill>
        <p:spPr>
          <a:xfrm>
            <a:off x="7833320" y="76727"/>
            <a:ext cx="2072680" cy="528021"/>
          </a:xfrm>
          <a:prstGeom prst="rect">
            <a:avLst/>
          </a:prstGeom>
        </p:spPr>
      </p:pic>
      <p:cxnSp>
        <p:nvCxnSpPr>
          <p:cNvPr id="11" name="Straight Connector 10"/>
          <p:cNvCxnSpPr/>
          <p:nvPr/>
        </p:nvCxnSpPr>
        <p:spPr>
          <a:xfrm>
            <a:off x="439926" y="592493"/>
            <a:ext cx="6673314" cy="0"/>
          </a:xfrm>
          <a:prstGeom prst="line">
            <a:avLst/>
          </a:prstGeom>
          <a:ln w="47625">
            <a:solidFill>
              <a:srgbClr val="AA182C"/>
            </a:solidFill>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3DD8909F-C418-44EC-B375-260772B93B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9766" y="6573466"/>
            <a:ext cx="1426468" cy="239910"/>
          </a:xfrm>
          <a:prstGeom prst="rect">
            <a:avLst/>
          </a:prstGeom>
        </p:spPr>
      </p:pic>
      <p:sp>
        <p:nvSpPr>
          <p:cNvPr id="4" name="TextBox 3">
            <a:extLst>
              <a:ext uri="{FF2B5EF4-FFF2-40B4-BE49-F238E27FC236}">
                <a16:creationId xmlns:a16="http://schemas.microsoft.com/office/drawing/2014/main" id="{0582EEEA-FBFE-4445-A268-C5EE9D19F8BF}"/>
              </a:ext>
            </a:extLst>
          </p:cNvPr>
          <p:cNvSpPr txBox="1"/>
          <p:nvPr/>
        </p:nvSpPr>
        <p:spPr>
          <a:xfrm>
            <a:off x="488504" y="908720"/>
            <a:ext cx="9001000" cy="4527393"/>
          </a:xfrm>
          <a:prstGeom prst="rect">
            <a:avLst/>
          </a:prstGeom>
          <a:noFill/>
        </p:spPr>
        <p:txBody>
          <a:bodyPr wrap="square" rtlCol="0">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What are your expectations of you/one another?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Keep our promises/do as we say.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Try your hardest. Care. As long as you’ve given it 100% - got to find a path to yes. This is about getting results. If you think something isn’t going to be achievable, call this out. Are we sure we can deliver on this? Followed up with rationale.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Always consider people, partners and customers. Without all 3, we don’t have a business.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Continue to support an open dialogue.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Be brave. Don’t be afraid to have some difficult conversations.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Support one other – help one another to grow.</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Have a chat if you want to raise something. Build closer friendships.</a:t>
            </a:r>
          </a:p>
          <a:p>
            <a:pPr>
              <a:lnSpc>
                <a:spcPct val="107000"/>
              </a:lnSpc>
              <a:spcAft>
                <a:spcPts val="800"/>
              </a:spcAft>
            </a:pPr>
            <a:endParaRPr lang="en-GB"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20778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23551</TotalTime>
  <Words>2323</Words>
  <Application>Microsoft Office PowerPoint</Application>
  <PresentationFormat>A4 Paper (210x297 mm)</PresentationFormat>
  <Paragraphs>469</Paragraphs>
  <Slides>36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Lato</vt:lpstr>
      <vt:lpstr>Symbol</vt:lpstr>
      <vt:lpstr>Wingdings</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7Days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dc:creator>
  <cp:lastModifiedBy>Campbell Macpherson</cp:lastModifiedBy>
  <cp:revision>762</cp:revision>
  <cp:lastPrinted>2021-01-12T17:03:55Z</cp:lastPrinted>
  <dcterms:created xsi:type="dcterms:W3CDTF">2011-10-20T07:55:14Z</dcterms:created>
  <dcterms:modified xsi:type="dcterms:W3CDTF">2021-01-16T13:09:15Z</dcterms:modified>
</cp:coreProperties>
</file>