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0"/>
  </p:notesMasterIdLst>
  <p:handoutMasterIdLst>
    <p:handoutMasterId r:id="rId31"/>
  </p:handoutMasterIdLst>
  <p:sldIdLst>
    <p:sldId id="528" r:id="rId3"/>
    <p:sldId id="556" r:id="rId4"/>
    <p:sldId id="554" r:id="rId5"/>
    <p:sldId id="593" r:id="rId6"/>
    <p:sldId id="569" r:id="rId7"/>
    <p:sldId id="572" r:id="rId8"/>
    <p:sldId id="558" r:id="rId9"/>
    <p:sldId id="557" r:id="rId10"/>
    <p:sldId id="551" r:id="rId11"/>
    <p:sldId id="585" r:id="rId12"/>
    <p:sldId id="615" r:id="rId13"/>
    <p:sldId id="547" r:id="rId14"/>
    <p:sldId id="614" r:id="rId15"/>
    <p:sldId id="549" r:id="rId16"/>
    <p:sldId id="408" r:id="rId17"/>
    <p:sldId id="573" r:id="rId18"/>
    <p:sldId id="550" r:id="rId19"/>
    <p:sldId id="570" r:id="rId20"/>
    <p:sldId id="575" r:id="rId21"/>
    <p:sldId id="563" r:id="rId22"/>
    <p:sldId id="559" r:id="rId23"/>
    <p:sldId id="616" r:id="rId24"/>
    <p:sldId id="584" r:id="rId25"/>
    <p:sldId id="443" r:id="rId26"/>
    <p:sldId id="460" r:id="rId27"/>
    <p:sldId id="627" r:id="rId28"/>
    <p:sldId id="561" r:id="rId29"/>
  </p:sldIdLst>
  <p:sldSz cx="9906000" cy="6858000" type="A4"/>
  <p:notesSz cx="6797675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66FF"/>
    <a:srgbClr val="0099FF"/>
    <a:srgbClr val="FF3300"/>
    <a:srgbClr val="EA3E5F"/>
    <a:srgbClr val="EA3E4A"/>
    <a:srgbClr val="FFFFCC"/>
    <a:srgbClr val="00CC99"/>
    <a:srgbClr val="EA465F"/>
    <a:srgbClr val="EB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05A90F-5A76-4F72-909D-C05E941F13DC}" v="47" dt="2021-01-13T10:52:58.4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74422" autoAdjust="0"/>
  </p:normalViewPr>
  <p:slideViewPr>
    <p:cSldViewPr>
      <p:cViewPr varScale="1">
        <p:scale>
          <a:sx n="63" d="100"/>
          <a:sy n="63" d="100"/>
        </p:scale>
        <p:origin x="1180" y="64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8FFCAB-53D8-4595-8EBD-73D2EACE9FB5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62540FB-37A0-4B8A-9D09-A87BB150EEAE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GB" dirty="0"/>
        </a:p>
      </dgm:t>
    </dgm:pt>
    <dgm:pt modelId="{1BAA7FE5-F4B1-47E4-9646-E8E1A0E59C7A}" type="parTrans" cxnId="{CD1AB1F4-FB7D-4319-A5A3-E68DDDB8BCA0}">
      <dgm:prSet/>
      <dgm:spPr/>
      <dgm:t>
        <a:bodyPr/>
        <a:lstStyle/>
        <a:p>
          <a:endParaRPr lang="en-GB"/>
        </a:p>
      </dgm:t>
    </dgm:pt>
    <dgm:pt modelId="{CD31DD5A-5855-4D3D-AEAF-88A67D15AF4C}" type="sibTrans" cxnId="{CD1AB1F4-FB7D-4319-A5A3-E68DDDB8BCA0}">
      <dgm:prSet/>
      <dgm:spPr/>
      <dgm:t>
        <a:bodyPr/>
        <a:lstStyle/>
        <a:p>
          <a:endParaRPr lang="en-GB"/>
        </a:p>
      </dgm:t>
    </dgm:pt>
    <dgm:pt modelId="{8122D311-7F8E-41D9-A6FD-F7FAE6E79AD0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GB" dirty="0"/>
        </a:p>
      </dgm:t>
    </dgm:pt>
    <dgm:pt modelId="{444C3512-22C5-4F55-B8DF-ADE7A71E251B}" type="parTrans" cxnId="{FFE0CA82-AB36-45D0-BE98-1D4B6DB0F98A}">
      <dgm:prSet/>
      <dgm:spPr/>
      <dgm:t>
        <a:bodyPr/>
        <a:lstStyle/>
        <a:p>
          <a:endParaRPr lang="en-GB"/>
        </a:p>
      </dgm:t>
    </dgm:pt>
    <dgm:pt modelId="{5275CAA2-2612-48EF-AC35-0C316BDD82A5}" type="sibTrans" cxnId="{FFE0CA82-AB36-45D0-BE98-1D4B6DB0F98A}">
      <dgm:prSet/>
      <dgm:spPr/>
      <dgm:t>
        <a:bodyPr/>
        <a:lstStyle/>
        <a:p>
          <a:endParaRPr lang="en-GB"/>
        </a:p>
      </dgm:t>
    </dgm:pt>
    <dgm:pt modelId="{DA55EC34-A7F6-4488-8871-297B38D83E38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GB" b="1" dirty="0"/>
        </a:p>
      </dgm:t>
    </dgm:pt>
    <dgm:pt modelId="{BA7C4453-5FC2-4A24-A7FF-768498785A9C}" type="parTrans" cxnId="{253EF459-B2BA-43A4-946F-FE42E27DDA23}">
      <dgm:prSet/>
      <dgm:spPr/>
      <dgm:t>
        <a:bodyPr/>
        <a:lstStyle/>
        <a:p>
          <a:endParaRPr lang="en-GB"/>
        </a:p>
      </dgm:t>
    </dgm:pt>
    <dgm:pt modelId="{CA242028-6C3E-4B14-B844-77634E3F69CD}" type="sibTrans" cxnId="{253EF459-B2BA-43A4-946F-FE42E27DDA23}">
      <dgm:prSet/>
      <dgm:spPr/>
      <dgm:t>
        <a:bodyPr/>
        <a:lstStyle/>
        <a:p>
          <a:endParaRPr lang="en-GB"/>
        </a:p>
      </dgm:t>
    </dgm:pt>
    <dgm:pt modelId="{20BA49A0-8595-4B90-8444-40D177544DF3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GB" b="1" dirty="0"/>
        </a:p>
      </dgm:t>
    </dgm:pt>
    <dgm:pt modelId="{37B31867-43D8-4FD3-ABF8-7646D48733A7}" type="parTrans" cxnId="{9A976532-C248-4BAF-A5D8-D64115F1043D}">
      <dgm:prSet/>
      <dgm:spPr/>
      <dgm:t>
        <a:bodyPr/>
        <a:lstStyle/>
        <a:p>
          <a:endParaRPr lang="en-GB"/>
        </a:p>
      </dgm:t>
    </dgm:pt>
    <dgm:pt modelId="{2E6DF3AC-9E8E-41FF-9D4F-FFDC32C39B93}" type="sibTrans" cxnId="{9A976532-C248-4BAF-A5D8-D64115F1043D}">
      <dgm:prSet/>
      <dgm:spPr/>
      <dgm:t>
        <a:bodyPr/>
        <a:lstStyle/>
        <a:p>
          <a:endParaRPr lang="en-GB"/>
        </a:p>
      </dgm:t>
    </dgm:pt>
    <dgm:pt modelId="{C49535BB-2E52-4172-84E6-DD76A3CE3F9E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GB" b="1" dirty="0"/>
        </a:p>
      </dgm:t>
    </dgm:pt>
    <dgm:pt modelId="{52BD0EA5-2228-4BC7-A8B4-84F2F8758C64}" type="parTrans" cxnId="{318B4C9A-FE01-4EB8-BBF5-6F84B99A7956}">
      <dgm:prSet/>
      <dgm:spPr/>
      <dgm:t>
        <a:bodyPr/>
        <a:lstStyle/>
        <a:p>
          <a:endParaRPr lang="en-GB"/>
        </a:p>
      </dgm:t>
    </dgm:pt>
    <dgm:pt modelId="{C3692B3B-B547-4A06-B2D7-8D2BE1FFCC2E}" type="sibTrans" cxnId="{318B4C9A-FE01-4EB8-BBF5-6F84B99A7956}">
      <dgm:prSet/>
      <dgm:spPr/>
      <dgm:t>
        <a:bodyPr/>
        <a:lstStyle/>
        <a:p>
          <a:endParaRPr lang="en-GB"/>
        </a:p>
      </dgm:t>
    </dgm:pt>
    <dgm:pt modelId="{67A73D68-757F-4F92-90A8-F865E365E631}" type="pres">
      <dgm:prSet presAssocID="{1C8FFCAB-53D8-4595-8EBD-73D2EACE9FB5}" presName="Name0" presStyleCnt="0">
        <dgm:presLayoutVars>
          <dgm:dir/>
          <dgm:animLvl val="lvl"/>
          <dgm:resizeHandles val="exact"/>
        </dgm:presLayoutVars>
      </dgm:prSet>
      <dgm:spPr/>
    </dgm:pt>
    <dgm:pt modelId="{6067E2EF-883F-4E75-BC85-69A1CA64C502}" type="pres">
      <dgm:prSet presAssocID="{562540FB-37A0-4B8A-9D09-A87BB150EEAE}" presName="Name8" presStyleCnt="0"/>
      <dgm:spPr/>
    </dgm:pt>
    <dgm:pt modelId="{0D7D0886-D0F5-434C-BA81-982E6E887010}" type="pres">
      <dgm:prSet presAssocID="{562540FB-37A0-4B8A-9D09-A87BB150EEAE}" presName="level" presStyleLbl="node1" presStyleIdx="0" presStyleCnt="5">
        <dgm:presLayoutVars>
          <dgm:chMax val="1"/>
          <dgm:bulletEnabled val="1"/>
        </dgm:presLayoutVars>
      </dgm:prSet>
      <dgm:spPr/>
    </dgm:pt>
    <dgm:pt modelId="{78BB05A6-CBE9-4F20-802F-DD0EE83B597C}" type="pres">
      <dgm:prSet presAssocID="{562540FB-37A0-4B8A-9D09-A87BB150EEA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910F9FE-D59A-4D5D-A2CA-5C301A50F994}" type="pres">
      <dgm:prSet presAssocID="{8122D311-7F8E-41D9-A6FD-F7FAE6E79AD0}" presName="Name8" presStyleCnt="0"/>
      <dgm:spPr/>
    </dgm:pt>
    <dgm:pt modelId="{489DE40C-120F-43C8-9F81-F0A1E32A2A01}" type="pres">
      <dgm:prSet presAssocID="{8122D311-7F8E-41D9-A6FD-F7FAE6E79AD0}" presName="level" presStyleLbl="node1" presStyleIdx="1" presStyleCnt="5">
        <dgm:presLayoutVars>
          <dgm:chMax val="1"/>
          <dgm:bulletEnabled val="1"/>
        </dgm:presLayoutVars>
      </dgm:prSet>
      <dgm:spPr/>
    </dgm:pt>
    <dgm:pt modelId="{47092584-364B-4AC6-A982-8EA1DEC48982}" type="pres">
      <dgm:prSet presAssocID="{8122D311-7F8E-41D9-A6FD-F7FAE6E79AD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8A737F4-6D27-4414-849E-57915907BC58}" type="pres">
      <dgm:prSet presAssocID="{DA55EC34-A7F6-4488-8871-297B38D83E38}" presName="Name8" presStyleCnt="0"/>
      <dgm:spPr/>
    </dgm:pt>
    <dgm:pt modelId="{1DF36192-8463-411A-9AD3-1C2B57A4BD04}" type="pres">
      <dgm:prSet presAssocID="{DA55EC34-A7F6-4488-8871-297B38D83E38}" presName="level" presStyleLbl="node1" presStyleIdx="2" presStyleCnt="5">
        <dgm:presLayoutVars>
          <dgm:chMax val="1"/>
          <dgm:bulletEnabled val="1"/>
        </dgm:presLayoutVars>
      </dgm:prSet>
      <dgm:spPr/>
    </dgm:pt>
    <dgm:pt modelId="{573AE9B0-AEAF-4085-91DD-5ED63D25D5C6}" type="pres">
      <dgm:prSet presAssocID="{DA55EC34-A7F6-4488-8871-297B38D83E3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8885C42-C562-4467-9303-99E5325C4BAB}" type="pres">
      <dgm:prSet presAssocID="{20BA49A0-8595-4B90-8444-40D177544DF3}" presName="Name8" presStyleCnt="0"/>
      <dgm:spPr/>
    </dgm:pt>
    <dgm:pt modelId="{78DC40BB-A77D-4928-B6AE-288E01B8CF44}" type="pres">
      <dgm:prSet presAssocID="{20BA49A0-8595-4B90-8444-40D177544DF3}" presName="level" presStyleLbl="node1" presStyleIdx="3" presStyleCnt="5">
        <dgm:presLayoutVars>
          <dgm:chMax val="1"/>
          <dgm:bulletEnabled val="1"/>
        </dgm:presLayoutVars>
      </dgm:prSet>
      <dgm:spPr/>
    </dgm:pt>
    <dgm:pt modelId="{983FC864-FD2C-44C3-82A3-BF1D8A1D4B8E}" type="pres">
      <dgm:prSet presAssocID="{20BA49A0-8595-4B90-8444-40D177544DF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7C688EB-2D1B-49CD-B27D-9C6F24164F7D}" type="pres">
      <dgm:prSet presAssocID="{C49535BB-2E52-4172-84E6-DD76A3CE3F9E}" presName="Name8" presStyleCnt="0"/>
      <dgm:spPr/>
    </dgm:pt>
    <dgm:pt modelId="{8F837AF5-612E-4CEC-BDA9-2FB49C152E46}" type="pres">
      <dgm:prSet presAssocID="{C49535BB-2E52-4172-84E6-DD76A3CE3F9E}" presName="level" presStyleLbl="node1" presStyleIdx="4" presStyleCnt="5">
        <dgm:presLayoutVars>
          <dgm:chMax val="1"/>
          <dgm:bulletEnabled val="1"/>
        </dgm:presLayoutVars>
      </dgm:prSet>
      <dgm:spPr/>
    </dgm:pt>
    <dgm:pt modelId="{12C59308-1919-4F1A-B85F-54B8BBBF491E}" type="pres">
      <dgm:prSet presAssocID="{C49535BB-2E52-4172-84E6-DD76A3CE3F9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D4FA907-9788-4A03-819F-B244FC8A5FC8}" type="presOf" srcId="{8122D311-7F8E-41D9-A6FD-F7FAE6E79AD0}" destId="{489DE40C-120F-43C8-9F81-F0A1E32A2A01}" srcOrd="0" destOrd="0" presId="urn:microsoft.com/office/officeart/2005/8/layout/pyramid1"/>
    <dgm:cxn modelId="{522BCC1C-FA5F-435A-93A8-7BC6AFAE22E4}" type="presOf" srcId="{562540FB-37A0-4B8A-9D09-A87BB150EEAE}" destId="{0D7D0886-D0F5-434C-BA81-982E6E887010}" srcOrd="0" destOrd="0" presId="urn:microsoft.com/office/officeart/2005/8/layout/pyramid1"/>
    <dgm:cxn modelId="{40D50E2C-C311-4349-A240-95A1291522B5}" type="presOf" srcId="{20BA49A0-8595-4B90-8444-40D177544DF3}" destId="{78DC40BB-A77D-4928-B6AE-288E01B8CF44}" srcOrd="0" destOrd="0" presId="urn:microsoft.com/office/officeart/2005/8/layout/pyramid1"/>
    <dgm:cxn modelId="{3C2ABC2F-E09D-4BFE-B28B-D96529EC1620}" type="presOf" srcId="{562540FB-37A0-4B8A-9D09-A87BB150EEAE}" destId="{78BB05A6-CBE9-4F20-802F-DD0EE83B597C}" srcOrd="1" destOrd="0" presId="urn:microsoft.com/office/officeart/2005/8/layout/pyramid1"/>
    <dgm:cxn modelId="{9A976532-C248-4BAF-A5D8-D64115F1043D}" srcId="{1C8FFCAB-53D8-4595-8EBD-73D2EACE9FB5}" destId="{20BA49A0-8595-4B90-8444-40D177544DF3}" srcOrd="3" destOrd="0" parTransId="{37B31867-43D8-4FD3-ABF8-7646D48733A7}" sibTransId="{2E6DF3AC-9E8E-41FF-9D4F-FFDC32C39B93}"/>
    <dgm:cxn modelId="{9AE88F3B-1F07-483F-8361-E52D1DC1922C}" type="presOf" srcId="{DA55EC34-A7F6-4488-8871-297B38D83E38}" destId="{1DF36192-8463-411A-9AD3-1C2B57A4BD04}" srcOrd="0" destOrd="0" presId="urn:microsoft.com/office/officeart/2005/8/layout/pyramid1"/>
    <dgm:cxn modelId="{E98ABF42-5A5D-4A74-B99C-711C79C35EC9}" type="presOf" srcId="{C49535BB-2E52-4172-84E6-DD76A3CE3F9E}" destId="{12C59308-1919-4F1A-B85F-54B8BBBF491E}" srcOrd="1" destOrd="0" presId="urn:microsoft.com/office/officeart/2005/8/layout/pyramid1"/>
    <dgm:cxn modelId="{C9B8AE4E-564B-44F9-98C4-191FD06ED1C5}" type="presOf" srcId="{DA55EC34-A7F6-4488-8871-297B38D83E38}" destId="{573AE9B0-AEAF-4085-91DD-5ED63D25D5C6}" srcOrd="1" destOrd="0" presId="urn:microsoft.com/office/officeart/2005/8/layout/pyramid1"/>
    <dgm:cxn modelId="{D87CD66F-4522-4957-8340-0B65CCADAD06}" type="presOf" srcId="{1C8FFCAB-53D8-4595-8EBD-73D2EACE9FB5}" destId="{67A73D68-757F-4F92-90A8-F865E365E631}" srcOrd="0" destOrd="0" presId="urn:microsoft.com/office/officeart/2005/8/layout/pyramid1"/>
    <dgm:cxn modelId="{253EF459-B2BA-43A4-946F-FE42E27DDA23}" srcId="{1C8FFCAB-53D8-4595-8EBD-73D2EACE9FB5}" destId="{DA55EC34-A7F6-4488-8871-297B38D83E38}" srcOrd="2" destOrd="0" parTransId="{BA7C4453-5FC2-4A24-A7FF-768498785A9C}" sibTransId="{CA242028-6C3E-4B14-B844-77634E3F69CD}"/>
    <dgm:cxn modelId="{FFE0CA82-AB36-45D0-BE98-1D4B6DB0F98A}" srcId="{1C8FFCAB-53D8-4595-8EBD-73D2EACE9FB5}" destId="{8122D311-7F8E-41D9-A6FD-F7FAE6E79AD0}" srcOrd="1" destOrd="0" parTransId="{444C3512-22C5-4F55-B8DF-ADE7A71E251B}" sibTransId="{5275CAA2-2612-48EF-AC35-0C316BDD82A5}"/>
    <dgm:cxn modelId="{318B4C9A-FE01-4EB8-BBF5-6F84B99A7956}" srcId="{1C8FFCAB-53D8-4595-8EBD-73D2EACE9FB5}" destId="{C49535BB-2E52-4172-84E6-DD76A3CE3F9E}" srcOrd="4" destOrd="0" parTransId="{52BD0EA5-2228-4BC7-A8B4-84F2F8758C64}" sibTransId="{C3692B3B-B547-4A06-B2D7-8D2BE1FFCC2E}"/>
    <dgm:cxn modelId="{474877B0-0291-41BC-ACE5-8263CC57CE73}" type="presOf" srcId="{C49535BB-2E52-4172-84E6-DD76A3CE3F9E}" destId="{8F837AF5-612E-4CEC-BDA9-2FB49C152E46}" srcOrd="0" destOrd="0" presId="urn:microsoft.com/office/officeart/2005/8/layout/pyramid1"/>
    <dgm:cxn modelId="{B94D08CB-B815-41BC-883F-BB75CFB6223C}" type="presOf" srcId="{8122D311-7F8E-41D9-A6FD-F7FAE6E79AD0}" destId="{47092584-364B-4AC6-A982-8EA1DEC48982}" srcOrd="1" destOrd="0" presId="urn:microsoft.com/office/officeart/2005/8/layout/pyramid1"/>
    <dgm:cxn modelId="{C1EF0EEC-4C2D-44AE-BCBE-E3DAC1E27195}" type="presOf" srcId="{20BA49A0-8595-4B90-8444-40D177544DF3}" destId="{983FC864-FD2C-44C3-82A3-BF1D8A1D4B8E}" srcOrd="1" destOrd="0" presId="urn:microsoft.com/office/officeart/2005/8/layout/pyramid1"/>
    <dgm:cxn modelId="{CD1AB1F4-FB7D-4319-A5A3-E68DDDB8BCA0}" srcId="{1C8FFCAB-53D8-4595-8EBD-73D2EACE9FB5}" destId="{562540FB-37A0-4B8A-9D09-A87BB150EEAE}" srcOrd="0" destOrd="0" parTransId="{1BAA7FE5-F4B1-47E4-9646-E8E1A0E59C7A}" sibTransId="{CD31DD5A-5855-4D3D-AEAF-88A67D15AF4C}"/>
    <dgm:cxn modelId="{C3F6054A-1C3F-4EA1-ABB9-665BD64F1D3A}" type="presParOf" srcId="{67A73D68-757F-4F92-90A8-F865E365E631}" destId="{6067E2EF-883F-4E75-BC85-69A1CA64C502}" srcOrd="0" destOrd="0" presId="urn:microsoft.com/office/officeart/2005/8/layout/pyramid1"/>
    <dgm:cxn modelId="{389276A4-EB46-4534-8374-5E964B5CF66C}" type="presParOf" srcId="{6067E2EF-883F-4E75-BC85-69A1CA64C502}" destId="{0D7D0886-D0F5-434C-BA81-982E6E887010}" srcOrd="0" destOrd="0" presId="urn:microsoft.com/office/officeart/2005/8/layout/pyramid1"/>
    <dgm:cxn modelId="{E37062E3-32AE-4797-BEA5-6F66EBFDE1E6}" type="presParOf" srcId="{6067E2EF-883F-4E75-BC85-69A1CA64C502}" destId="{78BB05A6-CBE9-4F20-802F-DD0EE83B597C}" srcOrd="1" destOrd="0" presId="urn:microsoft.com/office/officeart/2005/8/layout/pyramid1"/>
    <dgm:cxn modelId="{40F05BB8-65C1-4DC8-9730-6AEFCA4F2842}" type="presParOf" srcId="{67A73D68-757F-4F92-90A8-F865E365E631}" destId="{3910F9FE-D59A-4D5D-A2CA-5C301A50F994}" srcOrd="1" destOrd="0" presId="urn:microsoft.com/office/officeart/2005/8/layout/pyramid1"/>
    <dgm:cxn modelId="{A81844A5-1BBC-4CA0-8F32-AAA1FBBD3887}" type="presParOf" srcId="{3910F9FE-D59A-4D5D-A2CA-5C301A50F994}" destId="{489DE40C-120F-43C8-9F81-F0A1E32A2A01}" srcOrd="0" destOrd="0" presId="urn:microsoft.com/office/officeart/2005/8/layout/pyramid1"/>
    <dgm:cxn modelId="{7E2105F2-A246-4174-B8B3-7FC80485B64D}" type="presParOf" srcId="{3910F9FE-D59A-4D5D-A2CA-5C301A50F994}" destId="{47092584-364B-4AC6-A982-8EA1DEC48982}" srcOrd="1" destOrd="0" presId="urn:microsoft.com/office/officeart/2005/8/layout/pyramid1"/>
    <dgm:cxn modelId="{10A1D779-4CD2-4B74-8A92-AD51CF4F0564}" type="presParOf" srcId="{67A73D68-757F-4F92-90A8-F865E365E631}" destId="{D8A737F4-6D27-4414-849E-57915907BC58}" srcOrd="2" destOrd="0" presId="urn:microsoft.com/office/officeart/2005/8/layout/pyramid1"/>
    <dgm:cxn modelId="{B6AFF36B-F26C-4574-AB97-FE5B4F030593}" type="presParOf" srcId="{D8A737F4-6D27-4414-849E-57915907BC58}" destId="{1DF36192-8463-411A-9AD3-1C2B57A4BD04}" srcOrd="0" destOrd="0" presId="urn:microsoft.com/office/officeart/2005/8/layout/pyramid1"/>
    <dgm:cxn modelId="{DF2880B0-C3DB-4A9E-8EE9-1E75FCD51342}" type="presParOf" srcId="{D8A737F4-6D27-4414-849E-57915907BC58}" destId="{573AE9B0-AEAF-4085-91DD-5ED63D25D5C6}" srcOrd="1" destOrd="0" presId="urn:microsoft.com/office/officeart/2005/8/layout/pyramid1"/>
    <dgm:cxn modelId="{45E95C8E-AE2D-4FC0-9C92-A70F77D2FF02}" type="presParOf" srcId="{67A73D68-757F-4F92-90A8-F865E365E631}" destId="{78885C42-C562-4467-9303-99E5325C4BAB}" srcOrd="3" destOrd="0" presId="urn:microsoft.com/office/officeart/2005/8/layout/pyramid1"/>
    <dgm:cxn modelId="{7B4FE060-007B-444F-8555-05AF6597EFAC}" type="presParOf" srcId="{78885C42-C562-4467-9303-99E5325C4BAB}" destId="{78DC40BB-A77D-4928-B6AE-288E01B8CF44}" srcOrd="0" destOrd="0" presId="urn:microsoft.com/office/officeart/2005/8/layout/pyramid1"/>
    <dgm:cxn modelId="{14E04243-3BDD-4246-A2F2-4B4FB350508C}" type="presParOf" srcId="{78885C42-C562-4467-9303-99E5325C4BAB}" destId="{983FC864-FD2C-44C3-82A3-BF1D8A1D4B8E}" srcOrd="1" destOrd="0" presId="urn:microsoft.com/office/officeart/2005/8/layout/pyramid1"/>
    <dgm:cxn modelId="{9EBE1EB3-8D76-472D-A4A3-7F9C9C38BCA5}" type="presParOf" srcId="{67A73D68-757F-4F92-90A8-F865E365E631}" destId="{77C688EB-2D1B-49CD-B27D-9C6F24164F7D}" srcOrd="4" destOrd="0" presId="urn:microsoft.com/office/officeart/2005/8/layout/pyramid1"/>
    <dgm:cxn modelId="{5FFD57DF-EBD9-4685-A431-048DA4325193}" type="presParOf" srcId="{77C688EB-2D1B-49CD-B27D-9C6F24164F7D}" destId="{8F837AF5-612E-4CEC-BDA9-2FB49C152E46}" srcOrd="0" destOrd="0" presId="urn:microsoft.com/office/officeart/2005/8/layout/pyramid1"/>
    <dgm:cxn modelId="{4210C950-E249-49D8-B3BC-0DAE9B826FC1}" type="presParOf" srcId="{77C688EB-2D1B-49CD-B27D-9C6F24164F7D}" destId="{12C59308-1919-4F1A-B85F-54B8BBBF49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8FFCAB-53D8-4595-8EBD-73D2EACE9FB5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62540FB-37A0-4B8A-9D09-A87BB150EEAE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GB" dirty="0"/>
        </a:p>
      </dgm:t>
    </dgm:pt>
    <dgm:pt modelId="{1BAA7FE5-F4B1-47E4-9646-E8E1A0E59C7A}" type="parTrans" cxnId="{CD1AB1F4-FB7D-4319-A5A3-E68DDDB8BCA0}">
      <dgm:prSet/>
      <dgm:spPr/>
      <dgm:t>
        <a:bodyPr/>
        <a:lstStyle/>
        <a:p>
          <a:endParaRPr lang="en-GB"/>
        </a:p>
      </dgm:t>
    </dgm:pt>
    <dgm:pt modelId="{CD31DD5A-5855-4D3D-AEAF-88A67D15AF4C}" type="sibTrans" cxnId="{CD1AB1F4-FB7D-4319-A5A3-E68DDDB8BCA0}">
      <dgm:prSet/>
      <dgm:spPr/>
      <dgm:t>
        <a:bodyPr/>
        <a:lstStyle/>
        <a:p>
          <a:endParaRPr lang="en-GB"/>
        </a:p>
      </dgm:t>
    </dgm:pt>
    <dgm:pt modelId="{8122D311-7F8E-41D9-A6FD-F7FAE6E79AD0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GB" dirty="0"/>
        </a:p>
      </dgm:t>
    </dgm:pt>
    <dgm:pt modelId="{444C3512-22C5-4F55-B8DF-ADE7A71E251B}" type="parTrans" cxnId="{FFE0CA82-AB36-45D0-BE98-1D4B6DB0F98A}">
      <dgm:prSet/>
      <dgm:spPr/>
      <dgm:t>
        <a:bodyPr/>
        <a:lstStyle/>
        <a:p>
          <a:endParaRPr lang="en-GB"/>
        </a:p>
      </dgm:t>
    </dgm:pt>
    <dgm:pt modelId="{5275CAA2-2612-48EF-AC35-0C316BDD82A5}" type="sibTrans" cxnId="{FFE0CA82-AB36-45D0-BE98-1D4B6DB0F98A}">
      <dgm:prSet/>
      <dgm:spPr/>
      <dgm:t>
        <a:bodyPr/>
        <a:lstStyle/>
        <a:p>
          <a:endParaRPr lang="en-GB"/>
        </a:p>
      </dgm:t>
    </dgm:pt>
    <dgm:pt modelId="{DA55EC34-A7F6-4488-8871-297B38D83E38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GB" b="1" dirty="0"/>
        </a:p>
      </dgm:t>
    </dgm:pt>
    <dgm:pt modelId="{BA7C4453-5FC2-4A24-A7FF-768498785A9C}" type="parTrans" cxnId="{253EF459-B2BA-43A4-946F-FE42E27DDA23}">
      <dgm:prSet/>
      <dgm:spPr/>
      <dgm:t>
        <a:bodyPr/>
        <a:lstStyle/>
        <a:p>
          <a:endParaRPr lang="en-GB"/>
        </a:p>
      </dgm:t>
    </dgm:pt>
    <dgm:pt modelId="{CA242028-6C3E-4B14-B844-77634E3F69CD}" type="sibTrans" cxnId="{253EF459-B2BA-43A4-946F-FE42E27DDA23}">
      <dgm:prSet/>
      <dgm:spPr/>
      <dgm:t>
        <a:bodyPr/>
        <a:lstStyle/>
        <a:p>
          <a:endParaRPr lang="en-GB"/>
        </a:p>
      </dgm:t>
    </dgm:pt>
    <dgm:pt modelId="{20BA49A0-8595-4B90-8444-40D177544DF3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GB" b="1" dirty="0"/>
        </a:p>
      </dgm:t>
    </dgm:pt>
    <dgm:pt modelId="{37B31867-43D8-4FD3-ABF8-7646D48733A7}" type="parTrans" cxnId="{9A976532-C248-4BAF-A5D8-D64115F1043D}">
      <dgm:prSet/>
      <dgm:spPr/>
      <dgm:t>
        <a:bodyPr/>
        <a:lstStyle/>
        <a:p>
          <a:endParaRPr lang="en-GB"/>
        </a:p>
      </dgm:t>
    </dgm:pt>
    <dgm:pt modelId="{2E6DF3AC-9E8E-41FF-9D4F-FFDC32C39B93}" type="sibTrans" cxnId="{9A976532-C248-4BAF-A5D8-D64115F1043D}">
      <dgm:prSet/>
      <dgm:spPr/>
      <dgm:t>
        <a:bodyPr/>
        <a:lstStyle/>
        <a:p>
          <a:endParaRPr lang="en-GB"/>
        </a:p>
      </dgm:t>
    </dgm:pt>
    <dgm:pt modelId="{C49535BB-2E52-4172-84E6-DD76A3CE3F9E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GB" b="1" dirty="0"/>
        </a:p>
      </dgm:t>
    </dgm:pt>
    <dgm:pt modelId="{52BD0EA5-2228-4BC7-A8B4-84F2F8758C64}" type="parTrans" cxnId="{318B4C9A-FE01-4EB8-BBF5-6F84B99A7956}">
      <dgm:prSet/>
      <dgm:spPr/>
      <dgm:t>
        <a:bodyPr/>
        <a:lstStyle/>
        <a:p>
          <a:endParaRPr lang="en-GB"/>
        </a:p>
      </dgm:t>
    </dgm:pt>
    <dgm:pt modelId="{C3692B3B-B547-4A06-B2D7-8D2BE1FFCC2E}" type="sibTrans" cxnId="{318B4C9A-FE01-4EB8-BBF5-6F84B99A7956}">
      <dgm:prSet/>
      <dgm:spPr/>
      <dgm:t>
        <a:bodyPr/>
        <a:lstStyle/>
        <a:p>
          <a:endParaRPr lang="en-GB"/>
        </a:p>
      </dgm:t>
    </dgm:pt>
    <dgm:pt modelId="{67A73D68-757F-4F92-90A8-F865E365E631}" type="pres">
      <dgm:prSet presAssocID="{1C8FFCAB-53D8-4595-8EBD-73D2EACE9FB5}" presName="Name0" presStyleCnt="0">
        <dgm:presLayoutVars>
          <dgm:dir/>
          <dgm:animLvl val="lvl"/>
          <dgm:resizeHandles val="exact"/>
        </dgm:presLayoutVars>
      </dgm:prSet>
      <dgm:spPr/>
    </dgm:pt>
    <dgm:pt modelId="{6067E2EF-883F-4E75-BC85-69A1CA64C502}" type="pres">
      <dgm:prSet presAssocID="{562540FB-37A0-4B8A-9D09-A87BB150EEAE}" presName="Name8" presStyleCnt="0"/>
      <dgm:spPr/>
    </dgm:pt>
    <dgm:pt modelId="{0D7D0886-D0F5-434C-BA81-982E6E887010}" type="pres">
      <dgm:prSet presAssocID="{562540FB-37A0-4B8A-9D09-A87BB150EEAE}" presName="level" presStyleLbl="node1" presStyleIdx="0" presStyleCnt="5">
        <dgm:presLayoutVars>
          <dgm:chMax val="1"/>
          <dgm:bulletEnabled val="1"/>
        </dgm:presLayoutVars>
      </dgm:prSet>
      <dgm:spPr/>
    </dgm:pt>
    <dgm:pt modelId="{78BB05A6-CBE9-4F20-802F-DD0EE83B597C}" type="pres">
      <dgm:prSet presAssocID="{562540FB-37A0-4B8A-9D09-A87BB150EEA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910F9FE-D59A-4D5D-A2CA-5C301A50F994}" type="pres">
      <dgm:prSet presAssocID="{8122D311-7F8E-41D9-A6FD-F7FAE6E79AD0}" presName="Name8" presStyleCnt="0"/>
      <dgm:spPr/>
    </dgm:pt>
    <dgm:pt modelId="{489DE40C-120F-43C8-9F81-F0A1E32A2A01}" type="pres">
      <dgm:prSet presAssocID="{8122D311-7F8E-41D9-A6FD-F7FAE6E79AD0}" presName="level" presStyleLbl="node1" presStyleIdx="1" presStyleCnt="5">
        <dgm:presLayoutVars>
          <dgm:chMax val="1"/>
          <dgm:bulletEnabled val="1"/>
        </dgm:presLayoutVars>
      </dgm:prSet>
      <dgm:spPr/>
    </dgm:pt>
    <dgm:pt modelId="{47092584-364B-4AC6-A982-8EA1DEC48982}" type="pres">
      <dgm:prSet presAssocID="{8122D311-7F8E-41D9-A6FD-F7FAE6E79AD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8A737F4-6D27-4414-849E-57915907BC58}" type="pres">
      <dgm:prSet presAssocID="{DA55EC34-A7F6-4488-8871-297B38D83E38}" presName="Name8" presStyleCnt="0"/>
      <dgm:spPr/>
    </dgm:pt>
    <dgm:pt modelId="{1DF36192-8463-411A-9AD3-1C2B57A4BD04}" type="pres">
      <dgm:prSet presAssocID="{DA55EC34-A7F6-4488-8871-297B38D83E38}" presName="level" presStyleLbl="node1" presStyleIdx="2" presStyleCnt="5">
        <dgm:presLayoutVars>
          <dgm:chMax val="1"/>
          <dgm:bulletEnabled val="1"/>
        </dgm:presLayoutVars>
      </dgm:prSet>
      <dgm:spPr/>
    </dgm:pt>
    <dgm:pt modelId="{573AE9B0-AEAF-4085-91DD-5ED63D25D5C6}" type="pres">
      <dgm:prSet presAssocID="{DA55EC34-A7F6-4488-8871-297B38D83E3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8885C42-C562-4467-9303-99E5325C4BAB}" type="pres">
      <dgm:prSet presAssocID="{20BA49A0-8595-4B90-8444-40D177544DF3}" presName="Name8" presStyleCnt="0"/>
      <dgm:spPr/>
    </dgm:pt>
    <dgm:pt modelId="{78DC40BB-A77D-4928-B6AE-288E01B8CF44}" type="pres">
      <dgm:prSet presAssocID="{20BA49A0-8595-4B90-8444-40D177544DF3}" presName="level" presStyleLbl="node1" presStyleIdx="3" presStyleCnt="5">
        <dgm:presLayoutVars>
          <dgm:chMax val="1"/>
          <dgm:bulletEnabled val="1"/>
        </dgm:presLayoutVars>
      </dgm:prSet>
      <dgm:spPr/>
    </dgm:pt>
    <dgm:pt modelId="{983FC864-FD2C-44C3-82A3-BF1D8A1D4B8E}" type="pres">
      <dgm:prSet presAssocID="{20BA49A0-8595-4B90-8444-40D177544DF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7C688EB-2D1B-49CD-B27D-9C6F24164F7D}" type="pres">
      <dgm:prSet presAssocID="{C49535BB-2E52-4172-84E6-DD76A3CE3F9E}" presName="Name8" presStyleCnt="0"/>
      <dgm:spPr/>
    </dgm:pt>
    <dgm:pt modelId="{8F837AF5-612E-4CEC-BDA9-2FB49C152E46}" type="pres">
      <dgm:prSet presAssocID="{C49535BB-2E52-4172-84E6-DD76A3CE3F9E}" presName="level" presStyleLbl="node1" presStyleIdx="4" presStyleCnt="5">
        <dgm:presLayoutVars>
          <dgm:chMax val="1"/>
          <dgm:bulletEnabled val="1"/>
        </dgm:presLayoutVars>
      </dgm:prSet>
      <dgm:spPr/>
    </dgm:pt>
    <dgm:pt modelId="{12C59308-1919-4F1A-B85F-54B8BBBF491E}" type="pres">
      <dgm:prSet presAssocID="{C49535BB-2E52-4172-84E6-DD76A3CE3F9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D4FA907-9788-4A03-819F-B244FC8A5FC8}" type="presOf" srcId="{8122D311-7F8E-41D9-A6FD-F7FAE6E79AD0}" destId="{489DE40C-120F-43C8-9F81-F0A1E32A2A01}" srcOrd="0" destOrd="0" presId="urn:microsoft.com/office/officeart/2005/8/layout/pyramid1"/>
    <dgm:cxn modelId="{522BCC1C-FA5F-435A-93A8-7BC6AFAE22E4}" type="presOf" srcId="{562540FB-37A0-4B8A-9D09-A87BB150EEAE}" destId="{0D7D0886-D0F5-434C-BA81-982E6E887010}" srcOrd="0" destOrd="0" presId="urn:microsoft.com/office/officeart/2005/8/layout/pyramid1"/>
    <dgm:cxn modelId="{40D50E2C-C311-4349-A240-95A1291522B5}" type="presOf" srcId="{20BA49A0-8595-4B90-8444-40D177544DF3}" destId="{78DC40BB-A77D-4928-B6AE-288E01B8CF44}" srcOrd="0" destOrd="0" presId="urn:microsoft.com/office/officeart/2005/8/layout/pyramid1"/>
    <dgm:cxn modelId="{3C2ABC2F-E09D-4BFE-B28B-D96529EC1620}" type="presOf" srcId="{562540FB-37A0-4B8A-9D09-A87BB150EEAE}" destId="{78BB05A6-CBE9-4F20-802F-DD0EE83B597C}" srcOrd="1" destOrd="0" presId="urn:microsoft.com/office/officeart/2005/8/layout/pyramid1"/>
    <dgm:cxn modelId="{9A976532-C248-4BAF-A5D8-D64115F1043D}" srcId="{1C8FFCAB-53D8-4595-8EBD-73D2EACE9FB5}" destId="{20BA49A0-8595-4B90-8444-40D177544DF3}" srcOrd="3" destOrd="0" parTransId="{37B31867-43D8-4FD3-ABF8-7646D48733A7}" sibTransId="{2E6DF3AC-9E8E-41FF-9D4F-FFDC32C39B93}"/>
    <dgm:cxn modelId="{9AE88F3B-1F07-483F-8361-E52D1DC1922C}" type="presOf" srcId="{DA55EC34-A7F6-4488-8871-297B38D83E38}" destId="{1DF36192-8463-411A-9AD3-1C2B57A4BD04}" srcOrd="0" destOrd="0" presId="urn:microsoft.com/office/officeart/2005/8/layout/pyramid1"/>
    <dgm:cxn modelId="{E98ABF42-5A5D-4A74-B99C-711C79C35EC9}" type="presOf" srcId="{C49535BB-2E52-4172-84E6-DD76A3CE3F9E}" destId="{12C59308-1919-4F1A-B85F-54B8BBBF491E}" srcOrd="1" destOrd="0" presId="urn:microsoft.com/office/officeart/2005/8/layout/pyramid1"/>
    <dgm:cxn modelId="{C9B8AE4E-564B-44F9-98C4-191FD06ED1C5}" type="presOf" srcId="{DA55EC34-A7F6-4488-8871-297B38D83E38}" destId="{573AE9B0-AEAF-4085-91DD-5ED63D25D5C6}" srcOrd="1" destOrd="0" presId="urn:microsoft.com/office/officeart/2005/8/layout/pyramid1"/>
    <dgm:cxn modelId="{D87CD66F-4522-4957-8340-0B65CCADAD06}" type="presOf" srcId="{1C8FFCAB-53D8-4595-8EBD-73D2EACE9FB5}" destId="{67A73D68-757F-4F92-90A8-F865E365E631}" srcOrd="0" destOrd="0" presId="urn:microsoft.com/office/officeart/2005/8/layout/pyramid1"/>
    <dgm:cxn modelId="{253EF459-B2BA-43A4-946F-FE42E27DDA23}" srcId="{1C8FFCAB-53D8-4595-8EBD-73D2EACE9FB5}" destId="{DA55EC34-A7F6-4488-8871-297B38D83E38}" srcOrd="2" destOrd="0" parTransId="{BA7C4453-5FC2-4A24-A7FF-768498785A9C}" sibTransId="{CA242028-6C3E-4B14-B844-77634E3F69CD}"/>
    <dgm:cxn modelId="{FFE0CA82-AB36-45D0-BE98-1D4B6DB0F98A}" srcId="{1C8FFCAB-53D8-4595-8EBD-73D2EACE9FB5}" destId="{8122D311-7F8E-41D9-A6FD-F7FAE6E79AD0}" srcOrd="1" destOrd="0" parTransId="{444C3512-22C5-4F55-B8DF-ADE7A71E251B}" sibTransId="{5275CAA2-2612-48EF-AC35-0C316BDD82A5}"/>
    <dgm:cxn modelId="{318B4C9A-FE01-4EB8-BBF5-6F84B99A7956}" srcId="{1C8FFCAB-53D8-4595-8EBD-73D2EACE9FB5}" destId="{C49535BB-2E52-4172-84E6-DD76A3CE3F9E}" srcOrd="4" destOrd="0" parTransId="{52BD0EA5-2228-4BC7-A8B4-84F2F8758C64}" sibTransId="{C3692B3B-B547-4A06-B2D7-8D2BE1FFCC2E}"/>
    <dgm:cxn modelId="{474877B0-0291-41BC-ACE5-8263CC57CE73}" type="presOf" srcId="{C49535BB-2E52-4172-84E6-DD76A3CE3F9E}" destId="{8F837AF5-612E-4CEC-BDA9-2FB49C152E46}" srcOrd="0" destOrd="0" presId="urn:microsoft.com/office/officeart/2005/8/layout/pyramid1"/>
    <dgm:cxn modelId="{B94D08CB-B815-41BC-883F-BB75CFB6223C}" type="presOf" srcId="{8122D311-7F8E-41D9-A6FD-F7FAE6E79AD0}" destId="{47092584-364B-4AC6-A982-8EA1DEC48982}" srcOrd="1" destOrd="0" presId="urn:microsoft.com/office/officeart/2005/8/layout/pyramid1"/>
    <dgm:cxn modelId="{C1EF0EEC-4C2D-44AE-BCBE-E3DAC1E27195}" type="presOf" srcId="{20BA49A0-8595-4B90-8444-40D177544DF3}" destId="{983FC864-FD2C-44C3-82A3-BF1D8A1D4B8E}" srcOrd="1" destOrd="0" presId="urn:microsoft.com/office/officeart/2005/8/layout/pyramid1"/>
    <dgm:cxn modelId="{CD1AB1F4-FB7D-4319-A5A3-E68DDDB8BCA0}" srcId="{1C8FFCAB-53D8-4595-8EBD-73D2EACE9FB5}" destId="{562540FB-37A0-4B8A-9D09-A87BB150EEAE}" srcOrd="0" destOrd="0" parTransId="{1BAA7FE5-F4B1-47E4-9646-E8E1A0E59C7A}" sibTransId="{CD31DD5A-5855-4D3D-AEAF-88A67D15AF4C}"/>
    <dgm:cxn modelId="{C3F6054A-1C3F-4EA1-ABB9-665BD64F1D3A}" type="presParOf" srcId="{67A73D68-757F-4F92-90A8-F865E365E631}" destId="{6067E2EF-883F-4E75-BC85-69A1CA64C502}" srcOrd="0" destOrd="0" presId="urn:microsoft.com/office/officeart/2005/8/layout/pyramid1"/>
    <dgm:cxn modelId="{389276A4-EB46-4534-8374-5E964B5CF66C}" type="presParOf" srcId="{6067E2EF-883F-4E75-BC85-69A1CA64C502}" destId="{0D7D0886-D0F5-434C-BA81-982E6E887010}" srcOrd="0" destOrd="0" presId="urn:microsoft.com/office/officeart/2005/8/layout/pyramid1"/>
    <dgm:cxn modelId="{E37062E3-32AE-4797-BEA5-6F66EBFDE1E6}" type="presParOf" srcId="{6067E2EF-883F-4E75-BC85-69A1CA64C502}" destId="{78BB05A6-CBE9-4F20-802F-DD0EE83B597C}" srcOrd="1" destOrd="0" presId="urn:microsoft.com/office/officeart/2005/8/layout/pyramid1"/>
    <dgm:cxn modelId="{40F05BB8-65C1-4DC8-9730-6AEFCA4F2842}" type="presParOf" srcId="{67A73D68-757F-4F92-90A8-F865E365E631}" destId="{3910F9FE-D59A-4D5D-A2CA-5C301A50F994}" srcOrd="1" destOrd="0" presId="urn:microsoft.com/office/officeart/2005/8/layout/pyramid1"/>
    <dgm:cxn modelId="{A81844A5-1BBC-4CA0-8F32-AAA1FBBD3887}" type="presParOf" srcId="{3910F9FE-D59A-4D5D-A2CA-5C301A50F994}" destId="{489DE40C-120F-43C8-9F81-F0A1E32A2A01}" srcOrd="0" destOrd="0" presId="urn:microsoft.com/office/officeart/2005/8/layout/pyramid1"/>
    <dgm:cxn modelId="{7E2105F2-A246-4174-B8B3-7FC80485B64D}" type="presParOf" srcId="{3910F9FE-D59A-4D5D-A2CA-5C301A50F994}" destId="{47092584-364B-4AC6-A982-8EA1DEC48982}" srcOrd="1" destOrd="0" presId="urn:microsoft.com/office/officeart/2005/8/layout/pyramid1"/>
    <dgm:cxn modelId="{10A1D779-4CD2-4B74-8A92-AD51CF4F0564}" type="presParOf" srcId="{67A73D68-757F-4F92-90A8-F865E365E631}" destId="{D8A737F4-6D27-4414-849E-57915907BC58}" srcOrd="2" destOrd="0" presId="urn:microsoft.com/office/officeart/2005/8/layout/pyramid1"/>
    <dgm:cxn modelId="{B6AFF36B-F26C-4574-AB97-FE5B4F030593}" type="presParOf" srcId="{D8A737F4-6D27-4414-849E-57915907BC58}" destId="{1DF36192-8463-411A-9AD3-1C2B57A4BD04}" srcOrd="0" destOrd="0" presId="urn:microsoft.com/office/officeart/2005/8/layout/pyramid1"/>
    <dgm:cxn modelId="{DF2880B0-C3DB-4A9E-8EE9-1E75FCD51342}" type="presParOf" srcId="{D8A737F4-6D27-4414-849E-57915907BC58}" destId="{573AE9B0-AEAF-4085-91DD-5ED63D25D5C6}" srcOrd="1" destOrd="0" presId="urn:microsoft.com/office/officeart/2005/8/layout/pyramid1"/>
    <dgm:cxn modelId="{45E95C8E-AE2D-4FC0-9C92-A70F77D2FF02}" type="presParOf" srcId="{67A73D68-757F-4F92-90A8-F865E365E631}" destId="{78885C42-C562-4467-9303-99E5325C4BAB}" srcOrd="3" destOrd="0" presId="urn:microsoft.com/office/officeart/2005/8/layout/pyramid1"/>
    <dgm:cxn modelId="{7B4FE060-007B-444F-8555-05AF6597EFAC}" type="presParOf" srcId="{78885C42-C562-4467-9303-99E5325C4BAB}" destId="{78DC40BB-A77D-4928-B6AE-288E01B8CF44}" srcOrd="0" destOrd="0" presId="urn:microsoft.com/office/officeart/2005/8/layout/pyramid1"/>
    <dgm:cxn modelId="{14E04243-3BDD-4246-A2F2-4B4FB350508C}" type="presParOf" srcId="{78885C42-C562-4467-9303-99E5325C4BAB}" destId="{983FC864-FD2C-44C3-82A3-BF1D8A1D4B8E}" srcOrd="1" destOrd="0" presId="urn:microsoft.com/office/officeart/2005/8/layout/pyramid1"/>
    <dgm:cxn modelId="{9EBE1EB3-8D76-472D-A4A3-7F9C9C38BCA5}" type="presParOf" srcId="{67A73D68-757F-4F92-90A8-F865E365E631}" destId="{77C688EB-2D1B-49CD-B27D-9C6F24164F7D}" srcOrd="4" destOrd="0" presId="urn:microsoft.com/office/officeart/2005/8/layout/pyramid1"/>
    <dgm:cxn modelId="{5FFD57DF-EBD9-4685-A431-048DA4325193}" type="presParOf" srcId="{77C688EB-2D1B-49CD-B27D-9C6F24164F7D}" destId="{8F837AF5-612E-4CEC-BDA9-2FB49C152E46}" srcOrd="0" destOrd="0" presId="urn:microsoft.com/office/officeart/2005/8/layout/pyramid1"/>
    <dgm:cxn modelId="{4210C950-E249-49D8-B3BC-0DAE9B826FC1}" type="presParOf" srcId="{77C688EB-2D1B-49CD-B27D-9C6F24164F7D}" destId="{12C59308-1919-4F1A-B85F-54B8BBBF49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8FFCAB-53D8-4595-8EBD-73D2EACE9FB5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62540FB-37A0-4B8A-9D09-A87BB150EEAE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GB" dirty="0"/>
        </a:p>
      </dgm:t>
    </dgm:pt>
    <dgm:pt modelId="{1BAA7FE5-F4B1-47E4-9646-E8E1A0E59C7A}" type="parTrans" cxnId="{CD1AB1F4-FB7D-4319-A5A3-E68DDDB8BCA0}">
      <dgm:prSet/>
      <dgm:spPr/>
      <dgm:t>
        <a:bodyPr/>
        <a:lstStyle/>
        <a:p>
          <a:endParaRPr lang="en-GB"/>
        </a:p>
      </dgm:t>
    </dgm:pt>
    <dgm:pt modelId="{CD31DD5A-5855-4D3D-AEAF-88A67D15AF4C}" type="sibTrans" cxnId="{CD1AB1F4-FB7D-4319-A5A3-E68DDDB8BCA0}">
      <dgm:prSet/>
      <dgm:spPr/>
      <dgm:t>
        <a:bodyPr/>
        <a:lstStyle/>
        <a:p>
          <a:endParaRPr lang="en-GB"/>
        </a:p>
      </dgm:t>
    </dgm:pt>
    <dgm:pt modelId="{8122D311-7F8E-41D9-A6FD-F7FAE6E79AD0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GB" dirty="0"/>
        </a:p>
      </dgm:t>
    </dgm:pt>
    <dgm:pt modelId="{444C3512-22C5-4F55-B8DF-ADE7A71E251B}" type="parTrans" cxnId="{FFE0CA82-AB36-45D0-BE98-1D4B6DB0F98A}">
      <dgm:prSet/>
      <dgm:spPr/>
      <dgm:t>
        <a:bodyPr/>
        <a:lstStyle/>
        <a:p>
          <a:endParaRPr lang="en-GB"/>
        </a:p>
      </dgm:t>
    </dgm:pt>
    <dgm:pt modelId="{5275CAA2-2612-48EF-AC35-0C316BDD82A5}" type="sibTrans" cxnId="{FFE0CA82-AB36-45D0-BE98-1D4B6DB0F98A}">
      <dgm:prSet/>
      <dgm:spPr/>
      <dgm:t>
        <a:bodyPr/>
        <a:lstStyle/>
        <a:p>
          <a:endParaRPr lang="en-GB"/>
        </a:p>
      </dgm:t>
    </dgm:pt>
    <dgm:pt modelId="{DA55EC34-A7F6-4488-8871-297B38D83E38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GB" b="1" dirty="0"/>
        </a:p>
      </dgm:t>
    </dgm:pt>
    <dgm:pt modelId="{BA7C4453-5FC2-4A24-A7FF-768498785A9C}" type="parTrans" cxnId="{253EF459-B2BA-43A4-946F-FE42E27DDA23}">
      <dgm:prSet/>
      <dgm:spPr/>
      <dgm:t>
        <a:bodyPr/>
        <a:lstStyle/>
        <a:p>
          <a:endParaRPr lang="en-GB"/>
        </a:p>
      </dgm:t>
    </dgm:pt>
    <dgm:pt modelId="{CA242028-6C3E-4B14-B844-77634E3F69CD}" type="sibTrans" cxnId="{253EF459-B2BA-43A4-946F-FE42E27DDA23}">
      <dgm:prSet/>
      <dgm:spPr/>
      <dgm:t>
        <a:bodyPr/>
        <a:lstStyle/>
        <a:p>
          <a:endParaRPr lang="en-GB"/>
        </a:p>
      </dgm:t>
    </dgm:pt>
    <dgm:pt modelId="{20BA49A0-8595-4B90-8444-40D177544DF3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GB" b="1" dirty="0"/>
        </a:p>
      </dgm:t>
    </dgm:pt>
    <dgm:pt modelId="{37B31867-43D8-4FD3-ABF8-7646D48733A7}" type="parTrans" cxnId="{9A976532-C248-4BAF-A5D8-D64115F1043D}">
      <dgm:prSet/>
      <dgm:spPr/>
      <dgm:t>
        <a:bodyPr/>
        <a:lstStyle/>
        <a:p>
          <a:endParaRPr lang="en-GB"/>
        </a:p>
      </dgm:t>
    </dgm:pt>
    <dgm:pt modelId="{2E6DF3AC-9E8E-41FF-9D4F-FFDC32C39B93}" type="sibTrans" cxnId="{9A976532-C248-4BAF-A5D8-D64115F1043D}">
      <dgm:prSet/>
      <dgm:spPr/>
      <dgm:t>
        <a:bodyPr/>
        <a:lstStyle/>
        <a:p>
          <a:endParaRPr lang="en-GB"/>
        </a:p>
      </dgm:t>
    </dgm:pt>
    <dgm:pt modelId="{C49535BB-2E52-4172-84E6-DD76A3CE3F9E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GB" b="1" dirty="0"/>
        </a:p>
      </dgm:t>
    </dgm:pt>
    <dgm:pt modelId="{52BD0EA5-2228-4BC7-A8B4-84F2F8758C64}" type="parTrans" cxnId="{318B4C9A-FE01-4EB8-BBF5-6F84B99A7956}">
      <dgm:prSet/>
      <dgm:spPr/>
      <dgm:t>
        <a:bodyPr/>
        <a:lstStyle/>
        <a:p>
          <a:endParaRPr lang="en-GB"/>
        </a:p>
      </dgm:t>
    </dgm:pt>
    <dgm:pt modelId="{C3692B3B-B547-4A06-B2D7-8D2BE1FFCC2E}" type="sibTrans" cxnId="{318B4C9A-FE01-4EB8-BBF5-6F84B99A7956}">
      <dgm:prSet/>
      <dgm:spPr/>
      <dgm:t>
        <a:bodyPr/>
        <a:lstStyle/>
        <a:p>
          <a:endParaRPr lang="en-GB"/>
        </a:p>
      </dgm:t>
    </dgm:pt>
    <dgm:pt modelId="{67A73D68-757F-4F92-90A8-F865E365E631}" type="pres">
      <dgm:prSet presAssocID="{1C8FFCAB-53D8-4595-8EBD-73D2EACE9FB5}" presName="Name0" presStyleCnt="0">
        <dgm:presLayoutVars>
          <dgm:dir/>
          <dgm:animLvl val="lvl"/>
          <dgm:resizeHandles val="exact"/>
        </dgm:presLayoutVars>
      </dgm:prSet>
      <dgm:spPr/>
    </dgm:pt>
    <dgm:pt modelId="{6067E2EF-883F-4E75-BC85-69A1CA64C502}" type="pres">
      <dgm:prSet presAssocID="{562540FB-37A0-4B8A-9D09-A87BB150EEAE}" presName="Name8" presStyleCnt="0"/>
      <dgm:spPr/>
    </dgm:pt>
    <dgm:pt modelId="{0D7D0886-D0F5-434C-BA81-982E6E887010}" type="pres">
      <dgm:prSet presAssocID="{562540FB-37A0-4B8A-9D09-A87BB150EEAE}" presName="level" presStyleLbl="node1" presStyleIdx="0" presStyleCnt="5">
        <dgm:presLayoutVars>
          <dgm:chMax val="1"/>
          <dgm:bulletEnabled val="1"/>
        </dgm:presLayoutVars>
      </dgm:prSet>
      <dgm:spPr/>
    </dgm:pt>
    <dgm:pt modelId="{78BB05A6-CBE9-4F20-802F-DD0EE83B597C}" type="pres">
      <dgm:prSet presAssocID="{562540FB-37A0-4B8A-9D09-A87BB150EEA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910F9FE-D59A-4D5D-A2CA-5C301A50F994}" type="pres">
      <dgm:prSet presAssocID="{8122D311-7F8E-41D9-A6FD-F7FAE6E79AD0}" presName="Name8" presStyleCnt="0"/>
      <dgm:spPr/>
    </dgm:pt>
    <dgm:pt modelId="{489DE40C-120F-43C8-9F81-F0A1E32A2A01}" type="pres">
      <dgm:prSet presAssocID="{8122D311-7F8E-41D9-A6FD-F7FAE6E79AD0}" presName="level" presStyleLbl="node1" presStyleIdx="1" presStyleCnt="5">
        <dgm:presLayoutVars>
          <dgm:chMax val="1"/>
          <dgm:bulletEnabled val="1"/>
        </dgm:presLayoutVars>
      </dgm:prSet>
      <dgm:spPr/>
    </dgm:pt>
    <dgm:pt modelId="{47092584-364B-4AC6-A982-8EA1DEC48982}" type="pres">
      <dgm:prSet presAssocID="{8122D311-7F8E-41D9-A6FD-F7FAE6E79AD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8A737F4-6D27-4414-849E-57915907BC58}" type="pres">
      <dgm:prSet presAssocID="{DA55EC34-A7F6-4488-8871-297B38D83E38}" presName="Name8" presStyleCnt="0"/>
      <dgm:spPr/>
    </dgm:pt>
    <dgm:pt modelId="{1DF36192-8463-411A-9AD3-1C2B57A4BD04}" type="pres">
      <dgm:prSet presAssocID="{DA55EC34-A7F6-4488-8871-297B38D83E38}" presName="level" presStyleLbl="node1" presStyleIdx="2" presStyleCnt="5">
        <dgm:presLayoutVars>
          <dgm:chMax val="1"/>
          <dgm:bulletEnabled val="1"/>
        </dgm:presLayoutVars>
      </dgm:prSet>
      <dgm:spPr/>
    </dgm:pt>
    <dgm:pt modelId="{573AE9B0-AEAF-4085-91DD-5ED63D25D5C6}" type="pres">
      <dgm:prSet presAssocID="{DA55EC34-A7F6-4488-8871-297B38D83E3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8885C42-C562-4467-9303-99E5325C4BAB}" type="pres">
      <dgm:prSet presAssocID="{20BA49A0-8595-4B90-8444-40D177544DF3}" presName="Name8" presStyleCnt="0"/>
      <dgm:spPr/>
    </dgm:pt>
    <dgm:pt modelId="{78DC40BB-A77D-4928-B6AE-288E01B8CF44}" type="pres">
      <dgm:prSet presAssocID="{20BA49A0-8595-4B90-8444-40D177544DF3}" presName="level" presStyleLbl="node1" presStyleIdx="3" presStyleCnt="5">
        <dgm:presLayoutVars>
          <dgm:chMax val="1"/>
          <dgm:bulletEnabled val="1"/>
        </dgm:presLayoutVars>
      </dgm:prSet>
      <dgm:spPr/>
    </dgm:pt>
    <dgm:pt modelId="{983FC864-FD2C-44C3-82A3-BF1D8A1D4B8E}" type="pres">
      <dgm:prSet presAssocID="{20BA49A0-8595-4B90-8444-40D177544DF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7C688EB-2D1B-49CD-B27D-9C6F24164F7D}" type="pres">
      <dgm:prSet presAssocID="{C49535BB-2E52-4172-84E6-DD76A3CE3F9E}" presName="Name8" presStyleCnt="0"/>
      <dgm:spPr/>
    </dgm:pt>
    <dgm:pt modelId="{8F837AF5-612E-4CEC-BDA9-2FB49C152E46}" type="pres">
      <dgm:prSet presAssocID="{C49535BB-2E52-4172-84E6-DD76A3CE3F9E}" presName="level" presStyleLbl="node1" presStyleIdx="4" presStyleCnt="5">
        <dgm:presLayoutVars>
          <dgm:chMax val="1"/>
          <dgm:bulletEnabled val="1"/>
        </dgm:presLayoutVars>
      </dgm:prSet>
      <dgm:spPr/>
    </dgm:pt>
    <dgm:pt modelId="{12C59308-1919-4F1A-B85F-54B8BBBF491E}" type="pres">
      <dgm:prSet presAssocID="{C49535BB-2E52-4172-84E6-DD76A3CE3F9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D4FA907-9788-4A03-819F-B244FC8A5FC8}" type="presOf" srcId="{8122D311-7F8E-41D9-A6FD-F7FAE6E79AD0}" destId="{489DE40C-120F-43C8-9F81-F0A1E32A2A01}" srcOrd="0" destOrd="0" presId="urn:microsoft.com/office/officeart/2005/8/layout/pyramid1"/>
    <dgm:cxn modelId="{522BCC1C-FA5F-435A-93A8-7BC6AFAE22E4}" type="presOf" srcId="{562540FB-37A0-4B8A-9D09-A87BB150EEAE}" destId="{0D7D0886-D0F5-434C-BA81-982E6E887010}" srcOrd="0" destOrd="0" presId="urn:microsoft.com/office/officeart/2005/8/layout/pyramid1"/>
    <dgm:cxn modelId="{40D50E2C-C311-4349-A240-95A1291522B5}" type="presOf" srcId="{20BA49A0-8595-4B90-8444-40D177544DF3}" destId="{78DC40BB-A77D-4928-B6AE-288E01B8CF44}" srcOrd="0" destOrd="0" presId="urn:microsoft.com/office/officeart/2005/8/layout/pyramid1"/>
    <dgm:cxn modelId="{3C2ABC2F-E09D-4BFE-B28B-D96529EC1620}" type="presOf" srcId="{562540FB-37A0-4B8A-9D09-A87BB150EEAE}" destId="{78BB05A6-CBE9-4F20-802F-DD0EE83B597C}" srcOrd="1" destOrd="0" presId="urn:microsoft.com/office/officeart/2005/8/layout/pyramid1"/>
    <dgm:cxn modelId="{9A976532-C248-4BAF-A5D8-D64115F1043D}" srcId="{1C8FFCAB-53D8-4595-8EBD-73D2EACE9FB5}" destId="{20BA49A0-8595-4B90-8444-40D177544DF3}" srcOrd="3" destOrd="0" parTransId="{37B31867-43D8-4FD3-ABF8-7646D48733A7}" sibTransId="{2E6DF3AC-9E8E-41FF-9D4F-FFDC32C39B93}"/>
    <dgm:cxn modelId="{9AE88F3B-1F07-483F-8361-E52D1DC1922C}" type="presOf" srcId="{DA55EC34-A7F6-4488-8871-297B38D83E38}" destId="{1DF36192-8463-411A-9AD3-1C2B57A4BD04}" srcOrd="0" destOrd="0" presId="urn:microsoft.com/office/officeart/2005/8/layout/pyramid1"/>
    <dgm:cxn modelId="{E98ABF42-5A5D-4A74-B99C-711C79C35EC9}" type="presOf" srcId="{C49535BB-2E52-4172-84E6-DD76A3CE3F9E}" destId="{12C59308-1919-4F1A-B85F-54B8BBBF491E}" srcOrd="1" destOrd="0" presId="urn:microsoft.com/office/officeart/2005/8/layout/pyramid1"/>
    <dgm:cxn modelId="{C9B8AE4E-564B-44F9-98C4-191FD06ED1C5}" type="presOf" srcId="{DA55EC34-A7F6-4488-8871-297B38D83E38}" destId="{573AE9B0-AEAF-4085-91DD-5ED63D25D5C6}" srcOrd="1" destOrd="0" presId="urn:microsoft.com/office/officeart/2005/8/layout/pyramid1"/>
    <dgm:cxn modelId="{D87CD66F-4522-4957-8340-0B65CCADAD06}" type="presOf" srcId="{1C8FFCAB-53D8-4595-8EBD-73D2EACE9FB5}" destId="{67A73D68-757F-4F92-90A8-F865E365E631}" srcOrd="0" destOrd="0" presId="urn:microsoft.com/office/officeart/2005/8/layout/pyramid1"/>
    <dgm:cxn modelId="{253EF459-B2BA-43A4-946F-FE42E27DDA23}" srcId="{1C8FFCAB-53D8-4595-8EBD-73D2EACE9FB5}" destId="{DA55EC34-A7F6-4488-8871-297B38D83E38}" srcOrd="2" destOrd="0" parTransId="{BA7C4453-5FC2-4A24-A7FF-768498785A9C}" sibTransId="{CA242028-6C3E-4B14-B844-77634E3F69CD}"/>
    <dgm:cxn modelId="{FFE0CA82-AB36-45D0-BE98-1D4B6DB0F98A}" srcId="{1C8FFCAB-53D8-4595-8EBD-73D2EACE9FB5}" destId="{8122D311-7F8E-41D9-A6FD-F7FAE6E79AD0}" srcOrd="1" destOrd="0" parTransId="{444C3512-22C5-4F55-B8DF-ADE7A71E251B}" sibTransId="{5275CAA2-2612-48EF-AC35-0C316BDD82A5}"/>
    <dgm:cxn modelId="{318B4C9A-FE01-4EB8-BBF5-6F84B99A7956}" srcId="{1C8FFCAB-53D8-4595-8EBD-73D2EACE9FB5}" destId="{C49535BB-2E52-4172-84E6-DD76A3CE3F9E}" srcOrd="4" destOrd="0" parTransId="{52BD0EA5-2228-4BC7-A8B4-84F2F8758C64}" sibTransId="{C3692B3B-B547-4A06-B2D7-8D2BE1FFCC2E}"/>
    <dgm:cxn modelId="{474877B0-0291-41BC-ACE5-8263CC57CE73}" type="presOf" srcId="{C49535BB-2E52-4172-84E6-DD76A3CE3F9E}" destId="{8F837AF5-612E-4CEC-BDA9-2FB49C152E46}" srcOrd="0" destOrd="0" presId="urn:microsoft.com/office/officeart/2005/8/layout/pyramid1"/>
    <dgm:cxn modelId="{B94D08CB-B815-41BC-883F-BB75CFB6223C}" type="presOf" srcId="{8122D311-7F8E-41D9-A6FD-F7FAE6E79AD0}" destId="{47092584-364B-4AC6-A982-8EA1DEC48982}" srcOrd="1" destOrd="0" presId="urn:microsoft.com/office/officeart/2005/8/layout/pyramid1"/>
    <dgm:cxn modelId="{C1EF0EEC-4C2D-44AE-BCBE-E3DAC1E27195}" type="presOf" srcId="{20BA49A0-8595-4B90-8444-40D177544DF3}" destId="{983FC864-FD2C-44C3-82A3-BF1D8A1D4B8E}" srcOrd="1" destOrd="0" presId="urn:microsoft.com/office/officeart/2005/8/layout/pyramid1"/>
    <dgm:cxn modelId="{CD1AB1F4-FB7D-4319-A5A3-E68DDDB8BCA0}" srcId="{1C8FFCAB-53D8-4595-8EBD-73D2EACE9FB5}" destId="{562540FB-37A0-4B8A-9D09-A87BB150EEAE}" srcOrd="0" destOrd="0" parTransId="{1BAA7FE5-F4B1-47E4-9646-E8E1A0E59C7A}" sibTransId="{CD31DD5A-5855-4D3D-AEAF-88A67D15AF4C}"/>
    <dgm:cxn modelId="{C3F6054A-1C3F-4EA1-ABB9-665BD64F1D3A}" type="presParOf" srcId="{67A73D68-757F-4F92-90A8-F865E365E631}" destId="{6067E2EF-883F-4E75-BC85-69A1CA64C502}" srcOrd="0" destOrd="0" presId="urn:microsoft.com/office/officeart/2005/8/layout/pyramid1"/>
    <dgm:cxn modelId="{389276A4-EB46-4534-8374-5E964B5CF66C}" type="presParOf" srcId="{6067E2EF-883F-4E75-BC85-69A1CA64C502}" destId="{0D7D0886-D0F5-434C-BA81-982E6E887010}" srcOrd="0" destOrd="0" presId="urn:microsoft.com/office/officeart/2005/8/layout/pyramid1"/>
    <dgm:cxn modelId="{E37062E3-32AE-4797-BEA5-6F66EBFDE1E6}" type="presParOf" srcId="{6067E2EF-883F-4E75-BC85-69A1CA64C502}" destId="{78BB05A6-CBE9-4F20-802F-DD0EE83B597C}" srcOrd="1" destOrd="0" presId="urn:microsoft.com/office/officeart/2005/8/layout/pyramid1"/>
    <dgm:cxn modelId="{40F05BB8-65C1-4DC8-9730-6AEFCA4F2842}" type="presParOf" srcId="{67A73D68-757F-4F92-90A8-F865E365E631}" destId="{3910F9FE-D59A-4D5D-A2CA-5C301A50F994}" srcOrd="1" destOrd="0" presId="urn:microsoft.com/office/officeart/2005/8/layout/pyramid1"/>
    <dgm:cxn modelId="{A81844A5-1BBC-4CA0-8F32-AAA1FBBD3887}" type="presParOf" srcId="{3910F9FE-D59A-4D5D-A2CA-5C301A50F994}" destId="{489DE40C-120F-43C8-9F81-F0A1E32A2A01}" srcOrd="0" destOrd="0" presId="urn:microsoft.com/office/officeart/2005/8/layout/pyramid1"/>
    <dgm:cxn modelId="{7E2105F2-A246-4174-B8B3-7FC80485B64D}" type="presParOf" srcId="{3910F9FE-D59A-4D5D-A2CA-5C301A50F994}" destId="{47092584-364B-4AC6-A982-8EA1DEC48982}" srcOrd="1" destOrd="0" presId="urn:microsoft.com/office/officeart/2005/8/layout/pyramid1"/>
    <dgm:cxn modelId="{10A1D779-4CD2-4B74-8A92-AD51CF4F0564}" type="presParOf" srcId="{67A73D68-757F-4F92-90A8-F865E365E631}" destId="{D8A737F4-6D27-4414-849E-57915907BC58}" srcOrd="2" destOrd="0" presId="urn:microsoft.com/office/officeart/2005/8/layout/pyramid1"/>
    <dgm:cxn modelId="{B6AFF36B-F26C-4574-AB97-FE5B4F030593}" type="presParOf" srcId="{D8A737F4-6D27-4414-849E-57915907BC58}" destId="{1DF36192-8463-411A-9AD3-1C2B57A4BD04}" srcOrd="0" destOrd="0" presId="urn:microsoft.com/office/officeart/2005/8/layout/pyramid1"/>
    <dgm:cxn modelId="{DF2880B0-C3DB-4A9E-8EE9-1E75FCD51342}" type="presParOf" srcId="{D8A737F4-6D27-4414-849E-57915907BC58}" destId="{573AE9B0-AEAF-4085-91DD-5ED63D25D5C6}" srcOrd="1" destOrd="0" presId="urn:microsoft.com/office/officeart/2005/8/layout/pyramid1"/>
    <dgm:cxn modelId="{45E95C8E-AE2D-4FC0-9C92-A70F77D2FF02}" type="presParOf" srcId="{67A73D68-757F-4F92-90A8-F865E365E631}" destId="{78885C42-C562-4467-9303-99E5325C4BAB}" srcOrd="3" destOrd="0" presId="urn:microsoft.com/office/officeart/2005/8/layout/pyramid1"/>
    <dgm:cxn modelId="{7B4FE060-007B-444F-8555-05AF6597EFAC}" type="presParOf" srcId="{78885C42-C562-4467-9303-99E5325C4BAB}" destId="{78DC40BB-A77D-4928-B6AE-288E01B8CF44}" srcOrd="0" destOrd="0" presId="urn:microsoft.com/office/officeart/2005/8/layout/pyramid1"/>
    <dgm:cxn modelId="{14E04243-3BDD-4246-A2F2-4B4FB350508C}" type="presParOf" srcId="{78885C42-C562-4467-9303-99E5325C4BAB}" destId="{983FC864-FD2C-44C3-82A3-BF1D8A1D4B8E}" srcOrd="1" destOrd="0" presId="urn:microsoft.com/office/officeart/2005/8/layout/pyramid1"/>
    <dgm:cxn modelId="{9EBE1EB3-8D76-472D-A4A3-7F9C9C38BCA5}" type="presParOf" srcId="{67A73D68-757F-4F92-90A8-F865E365E631}" destId="{77C688EB-2D1B-49CD-B27D-9C6F24164F7D}" srcOrd="4" destOrd="0" presId="urn:microsoft.com/office/officeart/2005/8/layout/pyramid1"/>
    <dgm:cxn modelId="{5FFD57DF-EBD9-4685-A431-048DA4325193}" type="presParOf" srcId="{77C688EB-2D1B-49CD-B27D-9C6F24164F7D}" destId="{8F837AF5-612E-4CEC-BDA9-2FB49C152E46}" srcOrd="0" destOrd="0" presId="urn:microsoft.com/office/officeart/2005/8/layout/pyramid1"/>
    <dgm:cxn modelId="{4210C950-E249-49D8-B3BC-0DAE9B826FC1}" type="presParOf" srcId="{77C688EB-2D1B-49CD-B27D-9C6F24164F7D}" destId="{12C59308-1919-4F1A-B85F-54B8BBBF49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D0886-D0F5-434C-BA81-982E6E887010}">
      <dsp:nvSpPr>
        <dsp:cNvPr id="0" name=""/>
        <dsp:cNvSpPr/>
      </dsp:nvSpPr>
      <dsp:spPr>
        <a:xfrm>
          <a:off x="2127289" y="0"/>
          <a:ext cx="1063644" cy="880533"/>
        </a:xfrm>
        <a:prstGeom prst="trapezoid">
          <a:avLst>
            <a:gd name="adj" fmla="val 60398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300" kern="1200" dirty="0"/>
        </a:p>
      </dsp:txBody>
      <dsp:txXfrm>
        <a:off x="2127289" y="0"/>
        <a:ext cx="1063644" cy="880533"/>
      </dsp:txXfrm>
    </dsp:sp>
    <dsp:sp modelId="{489DE40C-120F-43C8-9F81-F0A1E32A2A01}">
      <dsp:nvSpPr>
        <dsp:cNvPr id="0" name=""/>
        <dsp:cNvSpPr/>
      </dsp:nvSpPr>
      <dsp:spPr>
        <a:xfrm>
          <a:off x="1595467" y="880533"/>
          <a:ext cx="2127289" cy="880533"/>
        </a:xfrm>
        <a:prstGeom prst="trapezoid">
          <a:avLst>
            <a:gd name="adj" fmla="val 60398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300" kern="1200" dirty="0"/>
        </a:p>
      </dsp:txBody>
      <dsp:txXfrm>
        <a:off x="1967742" y="880533"/>
        <a:ext cx="1382738" cy="880533"/>
      </dsp:txXfrm>
    </dsp:sp>
    <dsp:sp modelId="{1DF36192-8463-411A-9AD3-1C2B57A4BD04}">
      <dsp:nvSpPr>
        <dsp:cNvPr id="0" name=""/>
        <dsp:cNvSpPr/>
      </dsp:nvSpPr>
      <dsp:spPr>
        <a:xfrm>
          <a:off x="1063644" y="1761066"/>
          <a:ext cx="3190934" cy="880533"/>
        </a:xfrm>
        <a:prstGeom prst="trapezoid">
          <a:avLst>
            <a:gd name="adj" fmla="val 60398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300" b="1" kern="1200" dirty="0"/>
        </a:p>
      </dsp:txBody>
      <dsp:txXfrm>
        <a:off x="1622058" y="1761066"/>
        <a:ext cx="2074107" cy="880533"/>
      </dsp:txXfrm>
    </dsp:sp>
    <dsp:sp modelId="{78DC40BB-A77D-4928-B6AE-288E01B8CF44}">
      <dsp:nvSpPr>
        <dsp:cNvPr id="0" name=""/>
        <dsp:cNvSpPr/>
      </dsp:nvSpPr>
      <dsp:spPr>
        <a:xfrm>
          <a:off x="531822" y="2641600"/>
          <a:ext cx="4254579" cy="880533"/>
        </a:xfrm>
        <a:prstGeom prst="trapezoid">
          <a:avLst>
            <a:gd name="adj" fmla="val 60398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300" b="1" kern="1200" dirty="0"/>
        </a:p>
      </dsp:txBody>
      <dsp:txXfrm>
        <a:off x="1276373" y="2641600"/>
        <a:ext cx="2765476" cy="880533"/>
      </dsp:txXfrm>
    </dsp:sp>
    <dsp:sp modelId="{8F837AF5-612E-4CEC-BDA9-2FB49C152E46}">
      <dsp:nvSpPr>
        <dsp:cNvPr id="0" name=""/>
        <dsp:cNvSpPr/>
      </dsp:nvSpPr>
      <dsp:spPr>
        <a:xfrm>
          <a:off x="0" y="3522133"/>
          <a:ext cx="5318224" cy="880533"/>
        </a:xfrm>
        <a:prstGeom prst="trapezoid">
          <a:avLst>
            <a:gd name="adj" fmla="val 60398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300" b="1" kern="1200" dirty="0"/>
        </a:p>
      </dsp:txBody>
      <dsp:txXfrm>
        <a:off x="930689" y="3522133"/>
        <a:ext cx="3456845" cy="8805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D0886-D0F5-434C-BA81-982E6E887010}">
      <dsp:nvSpPr>
        <dsp:cNvPr id="0" name=""/>
        <dsp:cNvSpPr/>
      </dsp:nvSpPr>
      <dsp:spPr>
        <a:xfrm>
          <a:off x="2127289" y="0"/>
          <a:ext cx="1063644" cy="880533"/>
        </a:xfrm>
        <a:prstGeom prst="trapezoid">
          <a:avLst>
            <a:gd name="adj" fmla="val 60398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300" kern="1200" dirty="0"/>
        </a:p>
      </dsp:txBody>
      <dsp:txXfrm>
        <a:off x="2127289" y="0"/>
        <a:ext cx="1063644" cy="880533"/>
      </dsp:txXfrm>
    </dsp:sp>
    <dsp:sp modelId="{489DE40C-120F-43C8-9F81-F0A1E32A2A01}">
      <dsp:nvSpPr>
        <dsp:cNvPr id="0" name=""/>
        <dsp:cNvSpPr/>
      </dsp:nvSpPr>
      <dsp:spPr>
        <a:xfrm>
          <a:off x="1595467" y="880533"/>
          <a:ext cx="2127289" cy="880533"/>
        </a:xfrm>
        <a:prstGeom prst="trapezoid">
          <a:avLst>
            <a:gd name="adj" fmla="val 60398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300" kern="1200" dirty="0"/>
        </a:p>
      </dsp:txBody>
      <dsp:txXfrm>
        <a:off x="1967742" y="880533"/>
        <a:ext cx="1382738" cy="880533"/>
      </dsp:txXfrm>
    </dsp:sp>
    <dsp:sp modelId="{1DF36192-8463-411A-9AD3-1C2B57A4BD04}">
      <dsp:nvSpPr>
        <dsp:cNvPr id="0" name=""/>
        <dsp:cNvSpPr/>
      </dsp:nvSpPr>
      <dsp:spPr>
        <a:xfrm>
          <a:off x="1063644" y="1761066"/>
          <a:ext cx="3190934" cy="880533"/>
        </a:xfrm>
        <a:prstGeom prst="trapezoid">
          <a:avLst>
            <a:gd name="adj" fmla="val 60398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300" b="1" kern="1200" dirty="0"/>
        </a:p>
      </dsp:txBody>
      <dsp:txXfrm>
        <a:off x="1622058" y="1761066"/>
        <a:ext cx="2074107" cy="880533"/>
      </dsp:txXfrm>
    </dsp:sp>
    <dsp:sp modelId="{78DC40BB-A77D-4928-B6AE-288E01B8CF44}">
      <dsp:nvSpPr>
        <dsp:cNvPr id="0" name=""/>
        <dsp:cNvSpPr/>
      </dsp:nvSpPr>
      <dsp:spPr>
        <a:xfrm>
          <a:off x="531822" y="2641600"/>
          <a:ext cx="4254579" cy="880533"/>
        </a:xfrm>
        <a:prstGeom prst="trapezoid">
          <a:avLst>
            <a:gd name="adj" fmla="val 60398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300" b="1" kern="1200" dirty="0"/>
        </a:p>
      </dsp:txBody>
      <dsp:txXfrm>
        <a:off x="1276373" y="2641600"/>
        <a:ext cx="2765476" cy="880533"/>
      </dsp:txXfrm>
    </dsp:sp>
    <dsp:sp modelId="{8F837AF5-612E-4CEC-BDA9-2FB49C152E46}">
      <dsp:nvSpPr>
        <dsp:cNvPr id="0" name=""/>
        <dsp:cNvSpPr/>
      </dsp:nvSpPr>
      <dsp:spPr>
        <a:xfrm>
          <a:off x="0" y="3522133"/>
          <a:ext cx="5318224" cy="880533"/>
        </a:xfrm>
        <a:prstGeom prst="trapezoid">
          <a:avLst>
            <a:gd name="adj" fmla="val 60398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300" b="1" kern="1200" dirty="0"/>
        </a:p>
      </dsp:txBody>
      <dsp:txXfrm>
        <a:off x="930689" y="3522133"/>
        <a:ext cx="3456845" cy="8805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D0886-D0F5-434C-BA81-982E6E887010}">
      <dsp:nvSpPr>
        <dsp:cNvPr id="0" name=""/>
        <dsp:cNvSpPr/>
      </dsp:nvSpPr>
      <dsp:spPr>
        <a:xfrm>
          <a:off x="2127289" y="0"/>
          <a:ext cx="1063644" cy="880533"/>
        </a:xfrm>
        <a:prstGeom prst="trapezoid">
          <a:avLst>
            <a:gd name="adj" fmla="val 60398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300" kern="1200" dirty="0"/>
        </a:p>
      </dsp:txBody>
      <dsp:txXfrm>
        <a:off x="2127289" y="0"/>
        <a:ext cx="1063644" cy="880533"/>
      </dsp:txXfrm>
    </dsp:sp>
    <dsp:sp modelId="{489DE40C-120F-43C8-9F81-F0A1E32A2A01}">
      <dsp:nvSpPr>
        <dsp:cNvPr id="0" name=""/>
        <dsp:cNvSpPr/>
      </dsp:nvSpPr>
      <dsp:spPr>
        <a:xfrm>
          <a:off x="1595467" y="880533"/>
          <a:ext cx="2127289" cy="880533"/>
        </a:xfrm>
        <a:prstGeom prst="trapezoid">
          <a:avLst>
            <a:gd name="adj" fmla="val 60398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300" kern="1200" dirty="0"/>
        </a:p>
      </dsp:txBody>
      <dsp:txXfrm>
        <a:off x="1967742" y="880533"/>
        <a:ext cx="1382738" cy="880533"/>
      </dsp:txXfrm>
    </dsp:sp>
    <dsp:sp modelId="{1DF36192-8463-411A-9AD3-1C2B57A4BD04}">
      <dsp:nvSpPr>
        <dsp:cNvPr id="0" name=""/>
        <dsp:cNvSpPr/>
      </dsp:nvSpPr>
      <dsp:spPr>
        <a:xfrm>
          <a:off x="1063644" y="1761066"/>
          <a:ext cx="3190934" cy="880533"/>
        </a:xfrm>
        <a:prstGeom prst="trapezoid">
          <a:avLst>
            <a:gd name="adj" fmla="val 60398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300" b="1" kern="1200" dirty="0"/>
        </a:p>
      </dsp:txBody>
      <dsp:txXfrm>
        <a:off x="1622058" y="1761066"/>
        <a:ext cx="2074107" cy="880533"/>
      </dsp:txXfrm>
    </dsp:sp>
    <dsp:sp modelId="{78DC40BB-A77D-4928-B6AE-288E01B8CF44}">
      <dsp:nvSpPr>
        <dsp:cNvPr id="0" name=""/>
        <dsp:cNvSpPr/>
      </dsp:nvSpPr>
      <dsp:spPr>
        <a:xfrm>
          <a:off x="531822" y="2641600"/>
          <a:ext cx="4254579" cy="880533"/>
        </a:xfrm>
        <a:prstGeom prst="trapezoid">
          <a:avLst>
            <a:gd name="adj" fmla="val 60398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300" b="1" kern="1200" dirty="0"/>
        </a:p>
      </dsp:txBody>
      <dsp:txXfrm>
        <a:off x="1276373" y="2641600"/>
        <a:ext cx="2765476" cy="880533"/>
      </dsp:txXfrm>
    </dsp:sp>
    <dsp:sp modelId="{8F837AF5-612E-4CEC-BDA9-2FB49C152E46}">
      <dsp:nvSpPr>
        <dsp:cNvPr id="0" name=""/>
        <dsp:cNvSpPr/>
      </dsp:nvSpPr>
      <dsp:spPr>
        <a:xfrm>
          <a:off x="0" y="3522133"/>
          <a:ext cx="5318224" cy="880533"/>
        </a:xfrm>
        <a:prstGeom prst="trapezoid">
          <a:avLst>
            <a:gd name="adj" fmla="val 60398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300" b="1" kern="1200" dirty="0"/>
        </a:p>
      </dsp:txBody>
      <dsp:txXfrm>
        <a:off x="930689" y="3522133"/>
        <a:ext cx="3456845" cy="880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5DA34-0B46-4F5A-92DA-1AC2203C1CD2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292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06277-F3C6-4C60-A440-EE7C4A9A1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808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4BC06-758A-4D64-8025-D20CBB6485E0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3106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3106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42B03-4C19-478A-BD38-1BF8ACF5C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859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CC7F-801B-4BE5-86C3-863869B11C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DC12-02F6-C944-95FA-34D141BC2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74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4C83-53D6-4D5E-867B-9ED8AD7A6F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DC12-02F6-C944-95FA-34D141BC2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1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975A-BD9A-476B-B1FF-AC5F5A3E75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DC12-02F6-C944-95FA-34D141BC2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64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DB7F-E457-49EB-AFD9-2E71003038A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59F7-59AA-4138-B5DC-34E28180B1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679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BB92-25DC-425E-A2DF-FD4D9DAC163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59F7-59AA-4138-B5DC-34E28180B1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72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FCD2-DB8D-4A59-B362-BDD70C011FD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59F7-59AA-4138-B5DC-34E28180B1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2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BDD3-A597-4393-9708-BC72749B372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59F7-59AA-4138-B5DC-34E28180B1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01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D6494-842F-4EAA-AF77-938E108550A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59F7-59AA-4138-B5DC-34E28180B1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72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7EB8-23F3-43BB-AEE6-48696036A12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59F7-59AA-4138-B5DC-34E28180B1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034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477F-0742-4B7C-B6EA-77CA6F2E097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59F7-59AA-4138-B5DC-34E28180B1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404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F1C6-08C6-4158-BDF4-667A8049B88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59F7-59AA-4138-B5DC-34E28180B1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6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D40-E48A-4420-9AE9-F9679FF643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DC12-02F6-C944-95FA-34D141BC2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589A5-0F58-48F0-8B85-D898D156C92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59F7-59AA-4138-B5DC-34E28180B1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156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5BC0-A988-4D32-B4C5-226314A2A0E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59F7-59AA-4138-B5DC-34E28180B1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769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1DB9-8353-4E70-9708-F30EA4C8CFC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59F7-59AA-4138-B5DC-34E28180B1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481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138F-0B94-48D6-9337-E07B6C0A03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DC12-02F6-C944-95FA-34D141BC2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81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C16A7-1119-4A25-BE16-3239D7E900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DC12-02F6-C944-95FA-34D141BC2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3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1AEE-5DB5-4D42-95B8-ACF544C1AC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DC12-02F6-C944-95FA-34D141BC2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85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8506-B759-481B-9B07-6C976EF280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DC12-02F6-C944-95FA-34D141BC2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1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3437-C5B8-48E6-8457-C0783DAC16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DC12-02F6-C944-95FA-34D141BC2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1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8AA9-0C0A-4B40-AD7F-F30766A2BD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DC12-02F6-C944-95FA-34D141BC2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60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8EC3-CAA7-4CDD-8E18-913C9F0DDA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DC12-02F6-C944-95FA-34D141BC2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887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837E469-2FC6-4A3A-B5A2-B93529A2C7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7E2DC12-02F6-C944-95FA-34D141BC2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02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8F451-6142-4B4D-B31D-82FA57C6CCC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759F7-59AA-4138-B5DC-34E28180B1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01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EDEAED-9E96-4E6A-B5F9-7A1538F48CE1}"/>
              </a:ext>
            </a:extLst>
          </p:cNvPr>
          <p:cNvSpPr/>
          <p:nvPr/>
        </p:nvSpPr>
        <p:spPr>
          <a:xfrm>
            <a:off x="5745088" y="0"/>
            <a:ext cx="41609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2" b="24837"/>
          <a:stretch/>
        </p:blipFill>
        <p:spPr>
          <a:xfrm>
            <a:off x="719970" y="573048"/>
            <a:ext cx="4091778" cy="1042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795" y="2196324"/>
            <a:ext cx="4950237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200" b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SLT webinar 1</a:t>
            </a:r>
            <a:endParaRPr lang="en-GB" sz="32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GB" sz="32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Ways of Working</a:t>
            </a:r>
          </a:p>
          <a:p>
            <a:pPr algn="ctr">
              <a:spcAft>
                <a:spcPts val="600"/>
              </a:spcAft>
            </a:pPr>
            <a:endParaRPr lang="en-GB" sz="32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GB" sz="2800" b="1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Creating an extraordinary leadership team</a:t>
            </a:r>
          </a:p>
          <a:p>
            <a:pPr algn="ctr">
              <a:spcAft>
                <a:spcPts val="600"/>
              </a:spcAft>
            </a:pPr>
            <a:endParaRPr lang="en-GB" sz="3200" b="1" dirty="0">
              <a:solidFill>
                <a:srgbClr val="FF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GB" sz="20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14 Jan 2021</a:t>
            </a:r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6884770F-8518-43BF-ADDC-7908207AB41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64" y="6525344"/>
            <a:ext cx="1426468" cy="239910"/>
          </a:xfrm>
          <a:prstGeom prst="rect">
            <a:avLst/>
          </a:prstGeom>
        </p:spPr>
      </p:pic>
      <p:pic>
        <p:nvPicPr>
          <p:cNvPr id="6" name="Picture 5" descr="A collage of a person&#10;&#10;Description automatically generated with low confidence">
            <a:extLst>
              <a:ext uri="{FF2B5EF4-FFF2-40B4-BE49-F238E27FC236}">
                <a16:creationId xmlns:a16="http://schemas.microsoft.com/office/drawing/2014/main" id="{D65936CF-9009-4632-9661-FAB72E4063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6" b="10221"/>
          <a:stretch/>
        </p:blipFill>
        <p:spPr>
          <a:xfrm>
            <a:off x="6209548" y="2564904"/>
            <a:ext cx="3121531" cy="184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5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 txBox="1">
            <a:spLocks/>
          </p:cNvSpPr>
          <p:nvPr/>
        </p:nvSpPr>
        <p:spPr>
          <a:xfrm>
            <a:off x="428497" y="44624"/>
            <a:ext cx="6318703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300" b="1" cap="small" dirty="0">
                <a:solidFill>
                  <a:prstClr val="black"/>
                </a:solidFill>
              </a:rPr>
              <a:t>A TEAM OF COMPLEMENTARY SKILLS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45288" y="6520259"/>
            <a:ext cx="2311400" cy="365125"/>
          </a:xfrm>
        </p:spPr>
        <p:txBody>
          <a:bodyPr/>
          <a:lstStyle/>
          <a:p>
            <a:fld id="{5A5759F7-59AA-4138-B5DC-34E28180B12B}" type="slidenum">
              <a:rPr lang="en-GB" sz="1000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2" b="24837"/>
          <a:stretch/>
        </p:blipFill>
        <p:spPr>
          <a:xfrm>
            <a:off x="7833320" y="76727"/>
            <a:ext cx="2072680" cy="52802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39926" y="592493"/>
            <a:ext cx="6673314" cy="0"/>
          </a:xfrm>
          <a:prstGeom prst="line">
            <a:avLst/>
          </a:prstGeom>
          <a:ln w="47625">
            <a:solidFill>
              <a:srgbClr val="AA1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7D687E9-6357-44BE-90DA-E83701D3E2EC}"/>
              </a:ext>
            </a:extLst>
          </p:cNvPr>
          <p:cNvSpPr txBox="1"/>
          <p:nvPr/>
        </p:nvSpPr>
        <p:spPr>
          <a:xfrm>
            <a:off x="128464" y="1567593"/>
            <a:ext cx="9272736" cy="1861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GB" sz="1800" b="1" dirty="0"/>
              <a:t>You and this </a:t>
            </a:r>
            <a:r>
              <a:rPr lang="en-GB" b="1" dirty="0"/>
              <a:t>SLT</a:t>
            </a:r>
            <a:endParaRPr lang="en-GB" sz="1800" b="1" dirty="0"/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GB" sz="1800" dirty="0"/>
              <a:t>Which domain is your strongest ? </a:t>
            </a:r>
            <a:endParaRPr lang="en-GB" dirty="0"/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GB" sz="1800" dirty="0"/>
              <a:t>What </a:t>
            </a:r>
            <a:r>
              <a:rPr lang="en-GB" dirty="0"/>
              <a:t>do you</a:t>
            </a:r>
            <a:r>
              <a:rPr lang="en-GB" sz="1800" dirty="0"/>
              <a:t> bring to the team (knowledge, skills, behaviours) ?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GB" sz="1800" dirty="0"/>
              <a:t>Your blind spots / allowable weaknesses / areas you need support from your colleagues ?</a:t>
            </a:r>
          </a:p>
        </p:txBody>
      </p:sp>
    </p:spTree>
    <p:extLst>
      <p:ext uri="{BB962C8B-B14F-4D97-AF65-F5344CB8AC3E}">
        <p14:creationId xmlns:p14="http://schemas.microsoft.com/office/powerpoint/2010/main" val="3978334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45288" y="6520259"/>
            <a:ext cx="2311400" cy="365125"/>
          </a:xfrm>
        </p:spPr>
        <p:txBody>
          <a:bodyPr/>
          <a:lstStyle/>
          <a:p>
            <a:fld id="{5A5759F7-59AA-4138-B5DC-34E28180B12B}" type="slidenum">
              <a:rPr lang="en-GB" sz="1000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3DD8909F-C418-44EC-B375-260772B93B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766" y="6573466"/>
            <a:ext cx="1426468" cy="2399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F0D0FF-8074-4586-A6BE-9790F88712E6}"/>
              </a:ext>
            </a:extLst>
          </p:cNvPr>
          <p:cNvSpPr txBox="1"/>
          <p:nvPr/>
        </p:nvSpPr>
        <p:spPr>
          <a:xfrm>
            <a:off x="2546568" y="2828835"/>
            <a:ext cx="4998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5 DYSFUNCTIONS OF A TEAM</a:t>
            </a:r>
          </a:p>
        </p:txBody>
      </p:sp>
    </p:spTree>
    <p:extLst>
      <p:ext uri="{BB962C8B-B14F-4D97-AF65-F5344CB8AC3E}">
        <p14:creationId xmlns:p14="http://schemas.microsoft.com/office/powerpoint/2010/main" val="555883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 txBox="1">
            <a:spLocks/>
          </p:cNvSpPr>
          <p:nvPr/>
        </p:nvSpPr>
        <p:spPr>
          <a:xfrm>
            <a:off x="428497" y="44624"/>
            <a:ext cx="6318703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300" b="1" cap="small" dirty="0">
                <a:solidFill>
                  <a:prstClr val="black"/>
                </a:solidFill>
              </a:rPr>
              <a:t>THE FIVE DYSFUNCTIONS OF A TEAM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45288" y="6520259"/>
            <a:ext cx="2311400" cy="365125"/>
          </a:xfrm>
        </p:spPr>
        <p:txBody>
          <a:bodyPr/>
          <a:lstStyle/>
          <a:p>
            <a:fld id="{5A5759F7-59AA-4138-B5DC-34E28180B12B}" type="slidenum">
              <a:rPr lang="en-GB" sz="1000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2" b="24837"/>
          <a:stretch/>
        </p:blipFill>
        <p:spPr>
          <a:xfrm>
            <a:off x="7833320" y="76727"/>
            <a:ext cx="2072680" cy="52802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39926" y="592493"/>
            <a:ext cx="6673314" cy="0"/>
          </a:xfrm>
          <a:prstGeom prst="line">
            <a:avLst/>
          </a:prstGeom>
          <a:ln w="47625">
            <a:solidFill>
              <a:srgbClr val="AA1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drawing of a face&#10;&#10;Description automatically generated">
            <a:extLst>
              <a:ext uri="{FF2B5EF4-FFF2-40B4-BE49-F238E27FC236}">
                <a16:creationId xmlns:a16="http://schemas.microsoft.com/office/drawing/2014/main" id="{10029489-A6FA-4056-89FE-C5F984BED7B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766" y="6573466"/>
            <a:ext cx="1426468" cy="239910"/>
          </a:xfrm>
          <a:prstGeom prst="rect">
            <a:avLst/>
          </a:prstGeom>
        </p:spPr>
      </p:pic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5A47CE6D-7FA9-4981-961C-AAFB8901FE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8" t="9050" r="21807" b="10101"/>
          <a:stretch/>
        </p:blipFill>
        <p:spPr>
          <a:xfrm>
            <a:off x="3809288" y="2657347"/>
            <a:ext cx="2151824" cy="28083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A28E587-40AE-4078-9C3D-8FB20682AE38}"/>
              </a:ext>
            </a:extLst>
          </p:cNvPr>
          <p:cNvSpPr txBox="1"/>
          <p:nvPr/>
        </p:nvSpPr>
        <p:spPr>
          <a:xfrm>
            <a:off x="1712640" y="1549540"/>
            <a:ext cx="6480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What were your key take-aways from the book?</a:t>
            </a:r>
          </a:p>
        </p:txBody>
      </p:sp>
    </p:spTree>
    <p:extLst>
      <p:ext uri="{BB962C8B-B14F-4D97-AF65-F5344CB8AC3E}">
        <p14:creationId xmlns:p14="http://schemas.microsoft.com/office/powerpoint/2010/main" val="480742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 txBox="1">
            <a:spLocks/>
          </p:cNvSpPr>
          <p:nvPr/>
        </p:nvSpPr>
        <p:spPr>
          <a:xfrm>
            <a:off x="428497" y="44624"/>
            <a:ext cx="6318703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300" b="1" cap="small" dirty="0">
                <a:solidFill>
                  <a:prstClr val="black"/>
                </a:solidFill>
              </a:rPr>
              <a:t>THE FIVE DYSFUNCTIONS MODEL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45288" y="6520259"/>
            <a:ext cx="2311400" cy="365125"/>
          </a:xfrm>
        </p:spPr>
        <p:txBody>
          <a:bodyPr/>
          <a:lstStyle/>
          <a:p>
            <a:fld id="{5A5759F7-59AA-4138-B5DC-34E28180B12B}" type="slidenum">
              <a:rPr lang="en-GB" sz="1000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2" b="24837"/>
          <a:stretch/>
        </p:blipFill>
        <p:spPr>
          <a:xfrm>
            <a:off x="7833320" y="76727"/>
            <a:ext cx="2072680" cy="52802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39926" y="592493"/>
            <a:ext cx="6673314" cy="0"/>
          </a:xfrm>
          <a:prstGeom prst="line">
            <a:avLst/>
          </a:prstGeom>
          <a:ln w="47625">
            <a:solidFill>
              <a:srgbClr val="AA1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3FE46D5-9CFB-4DAC-88CD-8828B434B76F}"/>
              </a:ext>
            </a:extLst>
          </p:cNvPr>
          <p:cNvGraphicFramePr/>
          <p:nvPr/>
        </p:nvGraphicFramePr>
        <p:xfrm>
          <a:off x="2293888" y="1364370"/>
          <a:ext cx="5318224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2FFE443-1082-4BC2-A0C1-4F0F5389AB30}"/>
              </a:ext>
            </a:extLst>
          </p:cNvPr>
          <p:cNvSpPr txBox="1"/>
          <p:nvPr/>
        </p:nvSpPr>
        <p:spPr>
          <a:xfrm>
            <a:off x="4376424" y="5036778"/>
            <a:ext cx="1126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Absence of</a:t>
            </a:r>
          </a:p>
          <a:p>
            <a:pPr algn="ctr"/>
            <a:r>
              <a:rPr lang="en-GB" sz="1600" b="1" dirty="0"/>
              <a:t>Trust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579528-DE9E-42CB-BA0A-10E4ECAA53A3}"/>
              </a:ext>
            </a:extLst>
          </p:cNvPr>
          <p:cNvSpPr txBox="1"/>
          <p:nvPr/>
        </p:nvSpPr>
        <p:spPr>
          <a:xfrm>
            <a:off x="4521532" y="4172682"/>
            <a:ext cx="835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Fear of</a:t>
            </a:r>
          </a:p>
          <a:p>
            <a:pPr algn="ctr"/>
            <a:r>
              <a:rPr lang="en-GB" sz="1600" b="1" dirty="0"/>
              <a:t>Conflict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F93F46-F4B0-4EFC-B85C-85B761C85AC1}"/>
              </a:ext>
            </a:extLst>
          </p:cNvPr>
          <p:cNvSpPr txBox="1"/>
          <p:nvPr/>
        </p:nvSpPr>
        <p:spPr>
          <a:xfrm>
            <a:off x="4299619" y="3308586"/>
            <a:ext cx="1306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Lack of</a:t>
            </a:r>
          </a:p>
          <a:p>
            <a:pPr algn="ctr"/>
            <a:r>
              <a:rPr lang="en-GB" sz="1600" b="1" dirty="0"/>
              <a:t>Commitment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A122B4-EDE0-4C8D-AC03-BB7EE58F6703}"/>
              </a:ext>
            </a:extLst>
          </p:cNvPr>
          <p:cNvSpPr txBox="1"/>
          <p:nvPr/>
        </p:nvSpPr>
        <p:spPr>
          <a:xfrm>
            <a:off x="4248231" y="2444490"/>
            <a:ext cx="1409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Avoidance of</a:t>
            </a:r>
          </a:p>
          <a:p>
            <a:pPr algn="ctr"/>
            <a:r>
              <a:rPr lang="en-GB" sz="1600" b="1" dirty="0"/>
              <a:t>Accountability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3137E1-EB0B-4C7D-A442-CC8A1757B2E0}"/>
              </a:ext>
            </a:extLst>
          </p:cNvPr>
          <p:cNvSpPr txBox="1"/>
          <p:nvPr/>
        </p:nvSpPr>
        <p:spPr>
          <a:xfrm>
            <a:off x="4279987" y="1652402"/>
            <a:ext cx="1363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Inattention to</a:t>
            </a:r>
          </a:p>
          <a:p>
            <a:pPr algn="ctr"/>
            <a:r>
              <a:rPr lang="en-GB" sz="1600" b="1" dirty="0"/>
              <a:t>Results</a:t>
            </a:r>
          </a:p>
        </p:txBody>
      </p:sp>
      <p:pic>
        <p:nvPicPr>
          <p:cNvPr id="13" name="Picture 12" descr="A drawing of a face&#10;&#10;Description automatically generated">
            <a:extLst>
              <a:ext uri="{FF2B5EF4-FFF2-40B4-BE49-F238E27FC236}">
                <a16:creationId xmlns:a16="http://schemas.microsoft.com/office/drawing/2014/main" id="{10029489-A6FA-4056-89FE-C5F984BED7B2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766" y="6573466"/>
            <a:ext cx="1426468" cy="23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40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 txBox="1">
            <a:spLocks/>
          </p:cNvSpPr>
          <p:nvPr/>
        </p:nvSpPr>
        <p:spPr>
          <a:xfrm>
            <a:off x="428497" y="44624"/>
            <a:ext cx="6318703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300" b="1" cap="small" dirty="0">
                <a:solidFill>
                  <a:prstClr val="black"/>
                </a:solidFill>
              </a:rPr>
              <a:t>THE FIVE DYSFUNCTIONS MODEL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45288" y="6520259"/>
            <a:ext cx="2311400" cy="365125"/>
          </a:xfrm>
        </p:spPr>
        <p:txBody>
          <a:bodyPr/>
          <a:lstStyle/>
          <a:p>
            <a:fld id="{5A5759F7-59AA-4138-B5DC-34E28180B12B}" type="slidenum">
              <a:rPr lang="en-GB" sz="1000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2" b="24837"/>
          <a:stretch/>
        </p:blipFill>
        <p:spPr>
          <a:xfrm>
            <a:off x="7833320" y="76727"/>
            <a:ext cx="2072680" cy="52802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39926" y="592493"/>
            <a:ext cx="6673314" cy="0"/>
          </a:xfrm>
          <a:prstGeom prst="line">
            <a:avLst/>
          </a:prstGeom>
          <a:ln w="47625">
            <a:solidFill>
              <a:srgbClr val="AA1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3FE46D5-9CFB-4DAC-88CD-8828B434B7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2266824"/>
              </p:ext>
            </p:extLst>
          </p:nvPr>
        </p:nvGraphicFramePr>
        <p:xfrm>
          <a:off x="428497" y="1618621"/>
          <a:ext cx="5318224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2FFE443-1082-4BC2-A0C1-4F0F5389AB30}"/>
              </a:ext>
            </a:extLst>
          </p:cNvPr>
          <p:cNvSpPr txBox="1"/>
          <p:nvPr/>
        </p:nvSpPr>
        <p:spPr>
          <a:xfrm>
            <a:off x="2511033" y="5291029"/>
            <a:ext cx="1126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Absence of</a:t>
            </a:r>
          </a:p>
          <a:p>
            <a:pPr algn="ctr"/>
            <a:r>
              <a:rPr lang="en-GB" sz="1600" b="1" dirty="0"/>
              <a:t>Trust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579528-DE9E-42CB-BA0A-10E4ECAA53A3}"/>
              </a:ext>
            </a:extLst>
          </p:cNvPr>
          <p:cNvSpPr txBox="1"/>
          <p:nvPr/>
        </p:nvSpPr>
        <p:spPr>
          <a:xfrm>
            <a:off x="2656141" y="4426933"/>
            <a:ext cx="835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Fear of</a:t>
            </a:r>
          </a:p>
          <a:p>
            <a:pPr algn="ctr"/>
            <a:r>
              <a:rPr lang="en-GB" sz="1600" b="1" dirty="0"/>
              <a:t>Conflict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F93F46-F4B0-4EFC-B85C-85B761C85AC1}"/>
              </a:ext>
            </a:extLst>
          </p:cNvPr>
          <p:cNvSpPr txBox="1"/>
          <p:nvPr/>
        </p:nvSpPr>
        <p:spPr>
          <a:xfrm>
            <a:off x="2434228" y="3562837"/>
            <a:ext cx="1306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Lack of</a:t>
            </a:r>
          </a:p>
          <a:p>
            <a:pPr algn="ctr"/>
            <a:r>
              <a:rPr lang="en-GB" sz="1600" b="1" dirty="0"/>
              <a:t>Commitment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A122B4-EDE0-4C8D-AC03-BB7EE58F6703}"/>
              </a:ext>
            </a:extLst>
          </p:cNvPr>
          <p:cNvSpPr txBox="1"/>
          <p:nvPr/>
        </p:nvSpPr>
        <p:spPr>
          <a:xfrm>
            <a:off x="2382840" y="2698741"/>
            <a:ext cx="1409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Avoidance of</a:t>
            </a:r>
          </a:p>
          <a:p>
            <a:pPr algn="ctr"/>
            <a:r>
              <a:rPr lang="en-GB" sz="1600" b="1" dirty="0"/>
              <a:t>Accountability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3137E1-EB0B-4C7D-A442-CC8A1757B2E0}"/>
              </a:ext>
            </a:extLst>
          </p:cNvPr>
          <p:cNvSpPr txBox="1"/>
          <p:nvPr/>
        </p:nvSpPr>
        <p:spPr>
          <a:xfrm>
            <a:off x="2414596" y="1906653"/>
            <a:ext cx="1363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Inattention to</a:t>
            </a:r>
          </a:p>
          <a:p>
            <a:pPr algn="ctr"/>
            <a:r>
              <a:rPr lang="en-GB" sz="1600" b="1" dirty="0"/>
              <a:t>Results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86629A-00BE-43B1-94E1-C6E7FF92290E}"/>
              </a:ext>
            </a:extLst>
          </p:cNvPr>
          <p:cNvSpPr txBox="1"/>
          <p:nvPr/>
        </p:nvSpPr>
        <p:spPr>
          <a:xfrm>
            <a:off x="6321152" y="5139189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Inability to be wrong or admit mistakes.</a:t>
            </a:r>
          </a:p>
          <a:p>
            <a:r>
              <a:rPr lang="en-GB" sz="1400" dirty="0"/>
              <a:t>People afraid of looking stupid or incompetent. Superficial debate and guarded discussions.</a:t>
            </a:r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AC38FC5D-BCE9-4570-93D8-8133FEC49C8B}"/>
              </a:ext>
            </a:extLst>
          </p:cNvPr>
          <p:cNvSpPr/>
          <p:nvPr/>
        </p:nvSpPr>
        <p:spPr>
          <a:xfrm>
            <a:off x="5830731" y="5157192"/>
            <a:ext cx="344488" cy="864096"/>
          </a:xfrm>
          <a:prstGeom prst="rightBracke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DF1F9E-D369-4AC8-810D-3C8732821272}"/>
              </a:ext>
            </a:extLst>
          </p:cNvPr>
          <p:cNvSpPr txBox="1"/>
          <p:nvPr/>
        </p:nvSpPr>
        <p:spPr>
          <a:xfrm>
            <a:off x="5169024" y="3356992"/>
            <a:ext cx="44654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Lack of genuine buy-in to decisions.</a:t>
            </a:r>
          </a:p>
          <a:p>
            <a:r>
              <a:rPr lang="en-GB" sz="1400" dirty="0"/>
              <a:t>Because people have not been able to voice concerns, resolve them effectively and come to a cabinet decision.</a:t>
            </a:r>
          </a:p>
        </p:txBody>
      </p:sp>
      <p:sp>
        <p:nvSpPr>
          <p:cNvPr id="23" name="Right Bracket 22">
            <a:extLst>
              <a:ext uri="{FF2B5EF4-FFF2-40B4-BE49-F238E27FC236}">
                <a16:creationId xmlns:a16="http://schemas.microsoft.com/office/drawing/2014/main" id="{AF53FC1C-DB2B-45F0-9DF9-0E64E6ABF8FB}"/>
              </a:ext>
            </a:extLst>
          </p:cNvPr>
          <p:cNvSpPr/>
          <p:nvPr/>
        </p:nvSpPr>
        <p:spPr>
          <a:xfrm>
            <a:off x="4808984" y="3346251"/>
            <a:ext cx="288032" cy="860720"/>
          </a:xfrm>
          <a:prstGeom prst="rightBracke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046585-AC39-452B-A747-9952491A760E}"/>
              </a:ext>
            </a:extLst>
          </p:cNvPr>
          <p:cNvSpPr txBox="1"/>
          <p:nvPr/>
        </p:nvSpPr>
        <p:spPr>
          <a:xfrm>
            <a:off x="4520952" y="2564904"/>
            <a:ext cx="5113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Lack of personal accountability and care about the team.</a:t>
            </a:r>
          </a:p>
          <a:p>
            <a:r>
              <a:rPr lang="en-GB" sz="1400" dirty="0"/>
              <a:t>Inability to call one another out for non-performance or anti-team behaviours.</a:t>
            </a:r>
          </a:p>
        </p:txBody>
      </p:sp>
      <p:sp>
        <p:nvSpPr>
          <p:cNvPr id="27" name="Right Bracket 26">
            <a:extLst>
              <a:ext uri="{FF2B5EF4-FFF2-40B4-BE49-F238E27FC236}">
                <a16:creationId xmlns:a16="http://schemas.microsoft.com/office/drawing/2014/main" id="{C28BFEF8-DC07-4C28-A236-25C920B695FC}"/>
              </a:ext>
            </a:extLst>
          </p:cNvPr>
          <p:cNvSpPr/>
          <p:nvPr/>
        </p:nvSpPr>
        <p:spPr>
          <a:xfrm>
            <a:off x="4232920" y="2482717"/>
            <a:ext cx="288032" cy="860720"/>
          </a:xfrm>
          <a:prstGeom prst="rightBracke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B03A8C-1B50-4C0B-91F3-61C7BDB3BE48}"/>
              </a:ext>
            </a:extLst>
          </p:cNvPr>
          <p:cNvSpPr txBox="1"/>
          <p:nvPr/>
        </p:nvSpPr>
        <p:spPr>
          <a:xfrm>
            <a:off x="4130788" y="1607245"/>
            <a:ext cx="396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My results come first. Team second.</a:t>
            </a:r>
          </a:p>
          <a:p>
            <a:r>
              <a:rPr lang="en-GB" sz="1400" dirty="0"/>
              <a:t>Focus on individual results and achievements  rather than company’s.</a:t>
            </a:r>
          </a:p>
        </p:txBody>
      </p:sp>
      <p:sp>
        <p:nvSpPr>
          <p:cNvPr id="31" name="Right Bracket 30">
            <a:extLst>
              <a:ext uri="{FF2B5EF4-FFF2-40B4-BE49-F238E27FC236}">
                <a16:creationId xmlns:a16="http://schemas.microsoft.com/office/drawing/2014/main" id="{8F611FDF-D96C-40A2-8D78-B3C84139A73E}"/>
              </a:ext>
            </a:extLst>
          </p:cNvPr>
          <p:cNvSpPr/>
          <p:nvPr/>
        </p:nvSpPr>
        <p:spPr>
          <a:xfrm>
            <a:off x="3728864" y="1618621"/>
            <a:ext cx="288032" cy="860720"/>
          </a:xfrm>
          <a:prstGeom prst="rightBracke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1287C4-2D0F-4E1A-94F3-CDA8D5A1A90F}"/>
              </a:ext>
            </a:extLst>
          </p:cNvPr>
          <p:cNvSpPr txBox="1"/>
          <p:nvPr/>
        </p:nvSpPr>
        <p:spPr>
          <a:xfrm>
            <a:off x="4808984" y="86209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Negative Behaviours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2A5F2E-B55E-4EC7-ACA4-AFDF7DA2BB68}"/>
              </a:ext>
            </a:extLst>
          </p:cNvPr>
          <p:cNvSpPr txBox="1"/>
          <p:nvPr/>
        </p:nvSpPr>
        <p:spPr>
          <a:xfrm>
            <a:off x="704528" y="871983"/>
            <a:ext cx="141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Dysfunctions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D4F386-F8BF-41E1-A7EB-C60206D0E66F}"/>
              </a:ext>
            </a:extLst>
          </p:cNvPr>
          <p:cNvSpPr txBox="1"/>
          <p:nvPr/>
        </p:nvSpPr>
        <p:spPr>
          <a:xfrm>
            <a:off x="5714920" y="4274512"/>
            <a:ext cx="41910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/>
              <a:t>Lack of open, constructive debate.</a:t>
            </a:r>
          </a:p>
          <a:p>
            <a:r>
              <a:rPr lang="en-GB" sz="1400" dirty="0"/>
              <a:t>Incapable of unfiltered and passionate debate. When debates do occur, they can get defensive &amp; personal.</a:t>
            </a:r>
          </a:p>
        </p:txBody>
      </p:sp>
      <p:sp>
        <p:nvSpPr>
          <p:cNvPr id="6" name="Right Bracket 5">
            <a:extLst>
              <a:ext uri="{FF2B5EF4-FFF2-40B4-BE49-F238E27FC236}">
                <a16:creationId xmlns:a16="http://schemas.microsoft.com/office/drawing/2014/main" id="{41BD3131-9F00-4E9D-9F8C-0662AF2A7913}"/>
              </a:ext>
            </a:extLst>
          </p:cNvPr>
          <p:cNvSpPr/>
          <p:nvPr/>
        </p:nvSpPr>
        <p:spPr>
          <a:xfrm>
            <a:off x="5356678" y="4283559"/>
            <a:ext cx="288032" cy="860720"/>
          </a:xfrm>
          <a:prstGeom prst="rightBracke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 descr="A drawing of a face&#10;&#10;Description automatically generated">
            <a:extLst>
              <a:ext uri="{FF2B5EF4-FFF2-40B4-BE49-F238E27FC236}">
                <a16:creationId xmlns:a16="http://schemas.microsoft.com/office/drawing/2014/main" id="{BEFDDB14-47AF-43D1-B3AF-87FE32306C09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766" y="6573466"/>
            <a:ext cx="1426468" cy="23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17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5288" y="6453336"/>
            <a:ext cx="2311400" cy="365125"/>
          </a:xfrm>
        </p:spPr>
        <p:txBody>
          <a:bodyPr/>
          <a:lstStyle/>
          <a:p>
            <a:fld id="{87E2DC12-02F6-C944-95FA-34D141BC2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F23EB8-3346-4572-81B1-13E4CC74B072}"/>
              </a:ext>
            </a:extLst>
          </p:cNvPr>
          <p:cNvSpPr/>
          <p:nvPr/>
        </p:nvSpPr>
        <p:spPr>
          <a:xfrm>
            <a:off x="2298720" y="1"/>
            <a:ext cx="7607280" cy="7647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cap="small" dirty="0"/>
              <a:t>Break</a:t>
            </a:r>
            <a:endParaRPr lang="en-GB" sz="2000" b="1" cap="smal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AC8059-4DDE-4A8A-B782-1E4D9DD381DA}"/>
              </a:ext>
            </a:extLst>
          </p:cNvPr>
          <p:cNvSpPr txBox="1"/>
          <p:nvPr/>
        </p:nvSpPr>
        <p:spPr>
          <a:xfrm flipV="1">
            <a:off x="9443499" y="179929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" panose="020F0502020204030203" pitchFamily="34" charset="0"/>
              </a:rPr>
              <a:t>::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139F396-1C36-4615-A0D5-080A0ECDF7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44" y="6521763"/>
            <a:ext cx="1440264" cy="2662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60E3E26-B798-4B71-AB2D-1D9DDB08526A}"/>
              </a:ext>
            </a:extLst>
          </p:cNvPr>
          <p:cNvSpPr/>
          <p:nvPr/>
        </p:nvSpPr>
        <p:spPr>
          <a:xfrm>
            <a:off x="-12680" y="0"/>
            <a:ext cx="2311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oogle Shape;618;p47">
            <a:extLst>
              <a:ext uri="{FF2B5EF4-FFF2-40B4-BE49-F238E27FC236}">
                <a16:creationId xmlns:a16="http://schemas.microsoft.com/office/drawing/2014/main" id="{3AB636ED-B5A4-45B1-802C-31CDBCCB60B5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75000"/>
          </a:blip>
          <a:srcRect/>
          <a:stretch/>
        </p:blipFill>
        <p:spPr>
          <a:xfrm>
            <a:off x="4520952" y="1556792"/>
            <a:ext cx="3508794" cy="3566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4D8CF7-DC90-48E1-A5F0-5CC94BDB0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680" y="2492896"/>
            <a:ext cx="2311400" cy="14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22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45288" y="6520259"/>
            <a:ext cx="2311400" cy="365125"/>
          </a:xfrm>
        </p:spPr>
        <p:txBody>
          <a:bodyPr/>
          <a:lstStyle/>
          <a:p>
            <a:fld id="{5A5759F7-59AA-4138-B5DC-34E28180B12B}" type="slidenum">
              <a:rPr lang="en-GB" sz="1000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3DD8909F-C418-44EC-B375-260772B93B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766" y="6573466"/>
            <a:ext cx="1426468" cy="2399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F0D0FF-8074-4586-A6BE-9790F88712E6}"/>
              </a:ext>
            </a:extLst>
          </p:cNvPr>
          <p:cNvSpPr txBox="1"/>
          <p:nvPr/>
        </p:nvSpPr>
        <p:spPr>
          <a:xfrm>
            <a:off x="2546568" y="2828835"/>
            <a:ext cx="4998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WHEN TEAMS WORK WELL</a:t>
            </a:r>
          </a:p>
        </p:txBody>
      </p:sp>
    </p:spTree>
    <p:extLst>
      <p:ext uri="{BB962C8B-B14F-4D97-AF65-F5344CB8AC3E}">
        <p14:creationId xmlns:p14="http://schemas.microsoft.com/office/powerpoint/2010/main" val="3630161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 txBox="1">
            <a:spLocks/>
          </p:cNvSpPr>
          <p:nvPr/>
        </p:nvSpPr>
        <p:spPr>
          <a:xfrm>
            <a:off x="428497" y="44624"/>
            <a:ext cx="6318703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300" b="1" cap="small" dirty="0">
                <a:solidFill>
                  <a:prstClr val="black"/>
                </a:solidFill>
              </a:rPr>
              <a:t>WHEN TEAMS WORK WELL</a:t>
            </a:r>
          </a:p>
        </p:txBody>
      </p:sp>
      <p:sp>
        <p:nvSpPr>
          <p:cNvPr id="2" name="Rectangle 1"/>
          <p:cNvSpPr/>
          <p:nvPr/>
        </p:nvSpPr>
        <p:spPr>
          <a:xfrm>
            <a:off x="15552" y="0"/>
            <a:ext cx="9906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45288" y="6520259"/>
            <a:ext cx="2311400" cy="365125"/>
          </a:xfrm>
        </p:spPr>
        <p:txBody>
          <a:bodyPr/>
          <a:lstStyle/>
          <a:p>
            <a:fld id="{5A5759F7-59AA-4138-B5DC-34E28180B12B}" type="slidenum">
              <a:rPr lang="en-GB" sz="1000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2" b="24837"/>
          <a:stretch/>
        </p:blipFill>
        <p:spPr>
          <a:xfrm>
            <a:off x="7833320" y="76727"/>
            <a:ext cx="2072680" cy="52802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39926" y="592493"/>
            <a:ext cx="6673314" cy="0"/>
          </a:xfrm>
          <a:prstGeom prst="line">
            <a:avLst/>
          </a:prstGeom>
          <a:ln w="47625">
            <a:solidFill>
              <a:srgbClr val="AA1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F86629A-00BE-43B1-94E1-C6E7FF92290E}"/>
              </a:ext>
            </a:extLst>
          </p:cNvPr>
          <p:cNvSpPr txBox="1"/>
          <p:nvPr/>
        </p:nvSpPr>
        <p:spPr>
          <a:xfrm>
            <a:off x="6235423" y="5579061"/>
            <a:ext cx="35421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 team whose members are comfortable to have fellow members contradict them and build upon their own ideas.  </a:t>
            </a:r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AC38FC5D-BCE9-4570-93D8-8133FEC49C8B}"/>
              </a:ext>
            </a:extLst>
          </p:cNvPr>
          <p:cNvSpPr/>
          <p:nvPr/>
        </p:nvSpPr>
        <p:spPr>
          <a:xfrm>
            <a:off x="5760641" y="5507053"/>
            <a:ext cx="414578" cy="874275"/>
          </a:xfrm>
          <a:prstGeom prst="rightBracke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DF1F9E-D369-4AC8-810D-3C8732821272}"/>
              </a:ext>
            </a:extLst>
          </p:cNvPr>
          <p:cNvSpPr txBox="1"/>
          <p:nvPr/>
        </p:nvSpPr>
        <p:spPr>
          <a:xfrm>
            <a:off x="5169023" y="3760277"/>
            <a:ext cx="3672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Based on airing concerns constructively, resolving them effectively and genuinely  moving on. Cabinet responsibility. Stewardship.</a:t>
            </a:r>
          </a:p>
        </p:txBody>
      </p:sp>
      <p:sp>
        <p:nvSpPr>
          <p:cNvPr id="23" name="Right Bracket 22">
            <a:extLst>
              <a:ext uri="{FF2B5EF4-FFF2-40B4-BE49-F238E27FC236}">
                <a16:creationId xmlns:a16="http://schemas.microsoft.com/office/drawing/2014/main" id="{AF53FC1C-DB2B-45F0-9DF9-0E64E6ABF8FB}"/>
              </a:ext>
            </a:extLst>
          </p:cNvPr>
          <p:cNvSpPr/>
          <p:nvPr/>
        </p:nvSpPr>
        <p:spPr>
          <a:xfrm>
            <a:off x="4808984" y="3706291"/>
            <a:ext cx="288032" cy="860720"/>
          </a:xfrm>
          <a:prstGeom prst="rightBracke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046585-AC39-452B-A747-9952491A760E}"/>
              </a:ext>
            </a:extLst>
          </p:cNvPr>
          <p:cNvSpPr txBox="1"/>
          <p:nvPr/>
        </p:nvSpPr>
        <p:spPr>
          <a:xfrm>
            <a:off x="4520952" y="2895601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Personal accountability</a:t>
            </a:r>
          </a:p>
          <a:p>
            <a:r>
              <a:rPr lang="en-GB" sz="1400" dirty="0"/>
              <a:t>Willing to ‘call others out’ - constructively</a:t>
            </a:r>
          </a:p>
        </p:txBody>
      </p:sp>
      <p:sp>
        <p:nvSpPr>
          <p:cNvPr id="27" name="Right Bracket 26">
            <a:extLst>
              <a:ext uri="{FF2B5EF4-FFF2-40B4-BE49-F238E27FC236}">
                <a16:creationId xmlns:a16="http://schemas.microsoft.com/office/drawing/2014/main" id="{C28BFEF8-DC07-4C28-A236-25C920B695FC}"/>
              </a:ext>
            </a:extLst>
          </p:cNvPr>
          <p:cNvSpPr/>
          <p:nvPr/>
        </p:nvSpPr>
        <p:spPr>
          <a:xfrm>
            <a:off x="4232920" y="2842757"/>
            <a:ext cx="288032" cy="860720"/>
          </a:xfrm>
          <a:prstGeom prst="rightBracke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B03A8C-1B50-4C0B-91F3-61C7BDB3BE48}"/>
              </a:ext>
            </a:extLst>
          </p:cNvPr>
          <p:cNvSpPr txBox="1"/>
          <p:nvPr/>
        </p:nvSpPr>
        <p:spPr>
          <a:xfrm>
            <a:off x="4088904" y="1988840"/>
            <a:ext cx="4896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Company performance trumps department performance</a:t>
            </a:r>
          </a:p>
          <a:p>
            <a:r>
              <a:rPr lang="en-GB" sz="1400" dirty="0"/>
              <a:t>Clear, shared objectives</a:t>
            </a:r>
          </a:p>
          <a:p>
            <a:r>
              <a:rPr lang="en-GB" sz="1400" dirty="0"/>
              <a:t>Clear, shared priorities</a:t>
            </a:r>
          </a:p>
        </p:txBody>
      </p:sp>
      <p:sp>
        <p:nvSpPr>
          <p:cNvPr id="31" name="Right Bracket 30">
            <a:extLst>
              <a:ext uri="{FF2B5EF4-FFF2-40B4-BE49-F238E27FC236}">
                <a16:creationId xmlns:a16="http://schemas.microsoft.com/office/drawing/2014/main" id="{8F611FDF-D96C-40A2-8D78-B3C84139A73E}"/>
              </a:ext>
            </a:extLst>
          </p:cNvPr>
          <p:cNvSpPr/>
          <p:nvPr/>
        </p:nvSpPr>
        <p:spPr>
          <a:xfrm>
            <a:off x="3728864" y="1978661"/>
            <a:ext cx="288032" cy="860720"/>
          </a:xfrm>
          <a:prstGeom prst="rightBracke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1A92BA-FAF5-4A0F-A7C4-96CC0B3A4039}"/>
              </a:ext>
            </a:extLst>
          </p:cNvPr>
          <p:cNvSpPr txBox="1"/>
          <p:nvPr/>
        </p:nvSpPr>
        <p:spPr>
          <a:xfrm>
            <a:off x="5730573" y="4616361"/>
            <a:ext cx="41909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 team that encourages every member to air their opinions and concerns, and conducts constructive debate </a:t>
            </a:r>
            <a:r>
              <a:rPr lang="en-GB" sz="1400" u="sng" dirty="0"/>
              <a:t>on the issues </a:t>
            </a:r>
            <a:r>
              <a:rPr lang="en-GB" sz="1400" dirty="0"/>
              <a:t>in a respectful manner.</a:t>
            </a:r>
          </a:p>
        </p:txBody>
      </p:sp>
      <p:sp>
        <p:nvSpPr>
          <p:cNvPr id="14" name="Right Bracket 13">
            <a:extLst>
              <a:ext uri="{FF2B5EF4-FFF2-40B4-BE49-F238E27FC236}">
                <a16:creationId xmlns:a16="http://schemas.microsoft.com/office/drawing/2014/main" id="{04BCD748-1D49-4FB7-99E7-21CECC744CC7}"/>
              </a:ext>
            </a:extLst>
          </p:cNvPr>
          <p:cNvSpPr/>
          <p:nvPr/>
        </p:nvSpPr>
        <p:spPr>
          <a:xfrm>
            <a:off x="5257282" y="4570425"/>
            <a:ext cx="288032" cy="860720"/>
          </a:xfrm>
          <a:prstGeom prst="rightBracke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205BB39E-176F-4BBF-B342-D961FA4D27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9263379"/>
              </p:ext>
            </p:extLst>
          </p:nvPr>
        </p:nvGraphicFramePr>
        <p:xfrm>
          <a:off x="428497" y="1978661"/>
          <a:ext cx="5318224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CB58F14-8AA3-482F-88EB-439E0365CBD5}"/>
              </a:ext>
            </a:extLst>
          </p:cNvPr>
          <p:cNvSpPr txBox="1"/>
          <p:nvPr/>
        </p:nvSpPr>
        <p:spPr>
          <a:xfrm>
            <a:off x="2622729" y="5651069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/>
              <a:t>Genuine</a:t>
            </a:r>
          </a:p>
          <a:p>
            <a:pPr algn="ctr"/>
            <a:r>
              <a:rPr lang="en-GB" sz="1600" b="1" dirty="0"/>
              <a:t>Trust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0EB821-7E32-4B72-9CA2-7E8A43076D26}"/>
              </a:ext>
            </a:extLst>
          </p:cNvPr>
          <p:cNvSpPr txBox="1"/>
          <p:nvPr/>
        </p:nvSpPr>
        <p:spPr>
          <a:xfrm>
            <a:off x="2446918" y="4786973"/>
            <a:ext cx="1254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/>
              <a:t>Constructive</a:t>
            </a:r>
          </a:p>
          <a:p>
            <a:pPr algn="ctr"/>
            <a:r>
              <a:rPr lang="en-GB" sz="1600" b="1" dirty="0"/>
              <a:t>Conflict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D262D4-9E20-4847-AD90-641A1797E4F9}"/>
              </a:ext>
            </a:extLst>
          </p:cNvPr>
          <p:cNvSpPr txBox="1"/>
          <p:nvPr/>
        </p:nvSpPr>
        <p:spPr>
          <a:xfrm>
            <a:off x="1934222" y="3922877"/>
            <a:ext cx="2306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/>
              <a:t>Genuine Commitment</a:t>
            </a:r>
          </a:p>
          <a:p>
            <a:pPr algn="ctr"/>
            <a:r>
              <a:rPr lang="en-GB" sz="1600" dirty="0"/>
              <a:t>(to strategy, plan &amp; team)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6CC3D5-7A76-438B-8414-CA2290BE587E}"/>
              </a:ext>
            </a:extLst>
          </p:cNvPr>
          <p:cNvSpPr txBox="1"/>
          <p:nvPr/>
        </p:nvSpPr>
        <p:spPr>
          <a:xfrm>
            <a:off x="2382840" y="3058781"/>
            <a:ext cx="1409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/>
              <a:t>Clear &amp; Active</a:t>
            </a:r>
          </a:p>
          <a:p>
            <a:pPr algn="ctr"/>
            <a:r>
              <a:rPr lang="en-GB" sz="1600" b="1" dirty="0"/>
              <a:t>Accountability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BC7C70-BCC5-45AA-98AC-B89963D3DC8E}"/>
              </a:ext>
            </a:extLst>
          </p:cNvPr>
          <p:cNvSpPr txBox="1"/>
          <p:nvPr/>
        </p:nvSpPr>
        <p:spPr>
          <a:xfrm>
            <a:off x="2699257" y="2194685"/>
            <a:ext cx="794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/>
              <a:t>Shared</a:t>
            </a:r>
          </a:p>
          <a:p>
            <a:pPr algn="ctr"/>
            <a:r>
              <a:rPr lang="en-GB" sz="1600" b="1" dirty="0"/>
              <a:t>Goals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E8D6508-DE45-4D6E-86C1-702A93C37F48}"/>
              </a:ext>
            </a:extLst>
          </p:cNvPr>
          <p:cNvSpPr txBox="1"/>
          <p:nvPr/>
        </p:nvSpPr>
        <p:spPr>
          <a:xfrm>
            <a:off x="272481" y="908720"/>
            <a:ext cx="9205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0" dirty="0">
                <a:solidFill>
                  <a:srgbClr val="263133"/>
                </a:solidFill>
                <a:effectLst/>
              </a:rPr>
              <a:t>Cabinet responsibility.               Your department comes second.                Think “and” not “but”.</a:t>
            </a:r>
          </a:p>
        </p:txBody>
      </p:sp>
      <p:pic>
        <p:nvPicPr>
          <p:cNvPr id="24" name="Picture 23" descr="A drawing of a face&#10;&#10;Description automatically generated">
            <a:extLst>
              <a:ext uri="{FF2B5EF4-FFF2-40B4-BE49-F238E27FC236}">
                <a16:creationId xmlns:a16="http://schemas.microsoft.com/office/drawing/2014/main" id="{F37910C8-76B7-4D8A-88D3-02AE3D64C23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766" y="6573466"/>
            <a:ext cx="1426468" cy="23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22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 txBox="1">
            <a:spLocks/>
          </p:cNvSpPr>
          <p:nvPr/>
        </p:nvSpPr>
        <p:spPr>
          <a:xfrm>
            <a:off x="428497" y="44624"/>
            <a:ext cx="6318703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300" b="1" cap="small" dirty="0">
                <a:solidFill>
                  <a:prstClr val="black"/>
                </a:solidFill>
              </a:rPr>
              <a:t>WHEN TEAMS WORK WELL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45288" y="6520259"/>
            <a:ext cx="2311400" cy="365125"/>
          </a:xfrm>
        </p:spPr>
        <p:txBody>
          <a:bodyPr/>
          <a:lstStyle/>
          <a:p>
            <a:fld id="{5A5759F7-59AA-4138-B5DC-34E28180B12B}" type="slidenum">
              <a:rPr lang="en-GB" sz="1000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2" b="24837"/>
          <a:stretch/>
        </p:blipFill>
        <p:spPr>
          <a:xfrm>
            <a:off x="7833320" y="76727"/>
            <a:ext cx="2072680" cy="52802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39926" y="592493"/>
            <a:ext cx="6673314" cy="0"/>
          </a:xfrm>
          <a:prstGeom prst="line">
            <a:avLst/>
          </a:prstGeom>
          <a:ln w="47625">
            <a:solidFill>
              <a:srgbClr val="AA1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54A96AA-D97D-4B27-864B-6C73927CA674}"/>
              </a:ext>
            </a:extLst>
          </p:cNvPr>
          <p:cNvSpPr txBox="1"/>
          <p:nvPr/>
        </p:nvSpPr>
        <p:spPr>
          <a:xfrm>
            <a:off x="272480" y="2884874"/>
            <a:ext cx="9349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b="1" dirty="0"/>
              <a:t>Your personal experiences of teams that have gelled and delivered </a:t>
            </a:r>
          </a:p>
        </p:txBody>
      </p:sp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9811D7A9-1498-45F9-A97F-17FCE8DE463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766" y="6573466"/>
            <a:ext cx="1426468" cy="23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50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45288" y="6520259"/>
            <a:ext cx="2311400" cy="365125"/>
          </a:xfrm>
        </p:spPr>
        <p:txBody>
          <a:bodyPr/>
          <a:lstStyle/>
          <a:p>
            <a:fld id="{5A5759F7-59AA-4138-B5DC-34E28180B12B}" type="slidenum">
              <a:rPr lang="en-GB" sz="1000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3DD8909F-C418-44EC-B375-260772B93B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766" y="6573466"/>
            <a:ext cx="1426468" cy="2399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F0D0FF-8074-4586-A6BE-9790F88712E6}"/>
              </a:ext>
            </a:extLst>
          </p:cNvPr>
          <p:cNvSpPr txBox="1"/>
          <p:nvPr/>
        </p:nvSpPr>
        <p:spPr>
          <a:xfrm>
            <a:off x="2546568" y="2828835"/>
            <a:ext cx="4998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EXPECTATIONS</a:t>
            </a:r>
          </a:p>
        </p:txBody>
      </p:sp>
    </p:spTree>
    <p:extLst>
      <p:ext uri="{BB962C8B-B14F-4D97-AF65-F5344CB8AC3E}">
        <p14:creationId xmlns:p14="http://schemas.microsoft.com/office/powerpoint/2010/main" val="933108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 txBox="1">
            <a:spLocks/>
          </p:cNvSpPr>
          <p:nvPr/>
        </p:nvSpPr>
        <p:spPr>
          <a:xfrm>
            <a:off x="428497" y="44624"/>
            <a:ext cx="6318703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300" b="1" cap="small" dirty="0">
                <a:solidFill>
                  <a:prstClr val="black"/>
                </a:solidFill>
              </a:rPr>
              <a:t>WHY ARE WE HERE TODAY?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45288" y="6520259"/>
            <a:ext cx="2311400" cy="365125"/>
          </a:xfrm>
        </p:spPr>
        <p:txBody>
          <a:bodyPr/>
          <a:lstStyle/>
          <a:p>
            <a:fld id="{5A5759F7-59AA-4138-B5DC-34E28180B12B}" type="slidenum">
              <a:rPr lang="en-GB" sz="1000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2" b="24837"/>
          <a:stretch/>
        </p:blipFill>
        <p:spPr>
          <a:xfrm>
            <a:off x="7833320" y="76727"/>
            <a:ext cx="2072680" cy="52802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39926" y="592493"/>
            <a:ext cx="6673314" cy="0"/>
          </a:xfrm>
          <a:prstGeom prst="line">
            <a:avLst/>
          </a:prstGeom>
          <a:ln w="47625">
            <a:solidFill>
              <a:srgbClr val="AA1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54A96AA-D97D-4B27-864B-6C73927CA674}"/>
              </a:ext>
            </a:extLst>
          </p:cNvPr>
          <p:cNvSpPr txBox="1"/>
          <p:nvPr/>
        </p:nvSpPr>
        <p:spPr>
          <a:xfrm>
            <a:off x="284481" y="2884874"/>
            <a:ext cx="9349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b="1" dirty="0"/>
              <a:t>To work together to create a highly effective leadership team</a:t>
            </a:r>
            <a:endParaRPr lang="en-GB" sz="2400" b="1" dirty="0"/>
          </a:p>
        </p:txBody>
      </p:sp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FC5CCF03-502A-431C-92E8-AE6B21AD158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766" y="6573466"/>
            <a:ext cx="1426468" cy="23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79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 txBox="1">
            <a:spLocks/>
          </p:cNvSpPr>
          <p:nvPr/>
        </p:nvSpPr>
        <p:spPr>
          <a:xfrm>
            <a:off x="428497" y="44624"/>
            <a:ext cx="6318703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300" b="1" cap="small" dirty="0">
                <a:solidFill>
                  <a:prstClr val="black"/>
                </a:solidFill>
              </a:rPr>
              <a:t>EXPECTATIONS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45288" y="6520259"/>
            <a:ext cx="2311400" cy="365125"/>
          </a:xfrm>
        </p:spPr>
        <p:txBody>
          <a:bodyPr/>
          <a:lstStyle/>
          <a:p>
            <a:fld id="{5A5759F7-59AA-4138-B5DC-34E28180B12B}" type="slidenum">
              <a:rPr lang="en-GB" sz="1000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2" b="24837"/>
          <a:stretch/>
        </p:blipFill>
        <p:spPr>
          <a:xfrm>
            <a:off x="7833320" y="76727"/>
            <a:ext cx="2072680" cy="52802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39926" y="592493"/>
            <a:ext cx="6673314" cy="0"/>
          </a:xfrm>
          <a:prstGeom prst="line">
            <a:avLst/>
          </a:prstGeom>
          <a:ln w="47625">
            <a:solidFill>
              <a:srgbClr val="AA1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54A96AA-D97D-4B27-864B-6C73927CA674}"/>
              </a:ext>
            </a:extLst>
          </p:cNvPr>
          <p:cNvSpPr txBox="1"/>
          <p:nvPr/>
        </p:nvSpPr>
        <p:spPr>
          <a:xfrm>
            <a:off x="272480" y="2884874"/>
            <a:ext cx="9349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b="1" dirty="0"/>
              <a:t>What’s different about being a member of a senior leadership team?</a:t>
            </a:r>
          </a:p>
        </p:txBody>
      </p:sp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9811D7A9-1498-45F9-A97F-17FCE8DE463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766" y="6573466"/>
            <a:ext cx="1426468" cy="23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93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 txBox="1">
            <a:spLocks/>
          </p:cNvSpPr>
          <p:nvPr/>
        </p:nvSpPr>
        <p:spPr>
          <a:xfrm>
            <a:off x="428497" y="44624"/>
            <a:ext cx="6318703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300" b="1" cap="small" dirty="0">
                <a:solidFill>
                  <a:prstClr val="black"/>
                </a:solidFill>
              </a:rPr>
              <a:t>EXPECTATIONS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45288" y="6520259"/>
            <a:ext cx="2311400" cy="365125"/>
          </a:xfrm>
        </p:spPr>
        <p:txBody>
          <a:bodyPr/>
          <a:lstStyle/>
          <a:p>
            <a:fld id="{5A5759F7-59AA-4138-B5DC-34E28180B12B}" type="slidenum">
              <a:rPr lang="en-GB" sz="1000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2" b="24837"/>
          <a:stretch/>
        </p:blipFill>
        <p:spPr>
          <a:xfrm>
            <a:off x="7833320" y="76727"/>
            <a:ext cx="2072680" cy="52802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39926" y="592493"/>
            <a:ext cx="6673314" cy="0"/>
          </a:xfrm>
          <a:prstGeom prst="line">
            <a:avLst/>
          </a:prstGeom>
          <a:ln w="47625">
            <a:solidFill>
              <a:srgbClr val="AA1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54A96AA-D97D-4B27-864B-6C73927CA674}"/>
              </a:ext>
            </a:extLst>
          </p:cNvPr>
          <p:cNvSpPr txBox="1"/>
          <p:nvPr/>
        </p:nvSpPr>
        <p:spPr>
          <a:xfrm>
            <a:off x="278480" y="1882423"/>
            <a:ext cx="93490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endParaRPr lang="en-GB" sz="2000" b="1" dirty="0"/>
          </a:p>
          <a:p>
            <a:pPr algn="ctr">
              <a:spcAft>
                <a:spcPts val="600"/>
              </a:spcAft>
            </a:pPr>
            <a:r>
              <a:rPr lang="en-GB" sz="2000" b="1" dirty="0"/>
              <a:t>What are the expectations of you / one another?</a:t>
            </a:r>
          </a:p>
          <a:p>
            <a:pPr algn="ctr">
              <a:spcAft>
                <a:spcPts val="600"/>
              </a:spcAft>
            </a:pPr>
            <a:endParaRPr lang="en-GB" sz="2000" b="1" dirty="0"/>
          </a:p>
          <a:p>
            <a:pPr algn="ctr">
              <a:spcAft>
                <a:spcPts val="600"/>
              </a:spcAft>
            </a:pPr>
            <a:endParaRPr lang="en-GB" sz="2000" b="1" dirty="0"/>
          </a:p>
          <a:p>
            <a:pPr algn="ctr">
              <a:spcAft>
                <a:spcPts val="600"/>
              </a:spcAft>
            </a:pPr>
            <a:r>
              <a:rPr lang="en-GB" sz="2000" b="1" dirty="0"/>
              <a:t>What do you expect or want from Alison?</a:t>
            </a:r>
          </a:p>
        </p:txBody>
      </p:sp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9C9AB741-9292-4CE3-A045-58B8FE1964A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766" y="6573466"/>
            <a:ext cx="1426468" cy="23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23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 txBox="1">
            <a:spLocks/>
          </p:cNvSpPr>
          <p:nvPr/>
        </p:nvSpPr>
        <p:spPr>
          <a:xfrm>
            <a:off x="428497" y="44624"/>
            <a:ext cx="6318703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300" b="1" cap="small" dirty="0">
                <a:solidFill>
                  <a:prstClr val="black"/>
                </a:solidFill>
              </a:rPr>
              <a:t>AGENDA – WEBINAR 2 (HALF DAY)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45288" y="6520259"/>
            <a:ext cx="2311400" cy="365125"/>
          </a:xfrm>
        </p:spPr>
        <p:txBody>
          <a:bodyPr/>
          <a:lstStyle/>
          <a:p>
            <a:fld id="{5A5759F7-59AA-4138-B5DC-34E28180B12B}" type="slidenum">
              <a:rPr lang="en-GB" sz="1000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2" b="24837"/>
          <a:stretch/>
        </p:blipFill>
        <p:spPr>
          <a:xfrm>
            <a:off x="7833320" y="76727"/>
            <a:ext cx="2072680" cy="52802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39926" y="592493"/>
            <a:ext cx="6673314" cy="0"/>
          </a:xfrm>
          <a:prstGeom prst="line">
            <a:avLst/>
          </a:prstGeom>
          <a:ln w="47625">
            <a:solidFill>
              <a:srgbClr val="AA1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3DD8909F-C418-44EC-B375-260772B93B2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766" y="6573466"/>
            <a:ext cx="1426468" cy="239910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2917FEFB-5833-49DC-994B-4829569A65A5}"/>
              </a:ext>
            </a:extLst>
          </p:cNvPr>
          <p:cNvGraphicFramePr>
            <a:graphicFrameLocks noGrp="1"/>
          </p:cNvGraphicFramePr>
          <p:nvPr/>
        </p:nvGraphicFramePr>
        <p:xfrm>
          <a:off x="488504" y="1440452"/>
          <a:ext cx="8743760" cy="41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7455">
                  <a:extLst>
                    <a:ext uri="{9D8B030D-6E8A-4147-A177-3AD203B41FA5}">
                      <a16:colId xmlns:a16="http://schemas.microsoft.com/office/drawing/2014/main" val="288841696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527630015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1199601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550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600" b="1" dirty="0"/>
                        <a:t>Reflections</a:t>
                      </a:r>
                      <a:r>
                        <a:rPr lang="en-GB" sz="1600" dirty="0"/>
                        <a:t> from Session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30 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869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Your Endsleigh ‘Dream team’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Desired characteristics of Endsleigh’s SLT.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Implications.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45 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764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Speed dating session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How the two of you work well together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How the two of you could improve the way you work together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369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Grit in the oyster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Endsleigh Org Structure (grey areas and solution options).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30 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024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Actions</a:t>
                      </a:r>
                      <a:r>
                        <a:rPr lang="en-GB" sz="1600" dirty="0"/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What will we do differently?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What will I do differently?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45 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513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600" b="1" dirty="0"/>
                        <a:t>Keeping the momentum going </a:t>
                      </a:r>
                      <a:r>
                        <a:rPr lang="en-GB" sz="1600" dirty="0"/>
                        <a:t>/ making it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15 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33584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B7BBE8E-04F8-44FF-A1EB-9FC605097F2C}"/>
              </a:ext>
            </a:extLst>
          </p:cNvPr>
          <p:cNvSpPr txBox="1"/>
          <p:nvPr/>
        </p:nvSpPr>
        <p:spPr>
          <a:xfrm>
            <a:off x="396984" y="854205"/>
            <a:ext cx="671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800" b="1" dirty="0"/>
              <a:t>WEBINAR 2: CREATING THE ENDSLEIGH DREAM TEAM</a:t>
            </a:r>
          </a:p>
        </p:txBody>
      </p:sp>
    </p:spTree>
    <p:extLst>
      <p:ext uri="{BB962C8B-B14F-4D97-AF65-F5344CB8AC3E}">
        <p14:creationId xmlns:p14="http://schemas.microsoft.com/office/powerpoint/2010/main" val="2991774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45288" y="6520259"/>
            <a:ext cx="2311400" cy="365125"/>
          </a:xfrm>
        </p:spPr>
        <p:txBody>
          <a:bodyPr/>
          <a:lstStyle/>
          <a:p>
            <a:fld id="{5A5759F7-59AA-4138-B5DC-34E28180B12B}" type="slidenum">
              <a:rPr lang="en-GB" sz="1000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3DD8909F-C418-44EC-B375-260772B93B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766" y="6573466"/>
            <a:ext cx="1426468" cy="2399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F0D0FF-8074-4586-A6BE-9790F88712E6}"/>
              </a:ext>
            </a:extLst>
          </p:cNvPr>
          <p:cNvSpPr txBox="1"/>
          <p:nvPr/>
        </p:nvSpPr>
        <p:spPr>
          <a:xfrm>
            <a:off x="2546568" y="2828835"/>
            <a:ext cx="4998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SPARE SLIDES</a:t>
            </a:r>
          </a:p>
        </p:txBody>
      </p:sp>
    </p:spTree>
    <p:extLst>
      <p:ext uri="{BB962C8B-B14F-4D97-AF65-F5344CB8AC3E}">
        <p14:creationId xmlns:p14="http://schemas.microsoft.com/office/powerpoint/2010/main" val="1915110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5288" y="6453336"/>
            <a:ext cx="2311400" cy="365125"/>
          </a:xfrm>
        </p:spPr>
        <p:txBody>
          <a:bodyPr/>
          <a:lstStyle/>
          <a:p>
            <a:fld id="{87E2DC12-02F6-C944-95FA-34D141BC2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F23EB8-3346-4572-81B1-13E4CC74B072}"/>
              </a:ext>
            </a:extLst>
          </p:cNvPr>
          <p:cNvSpPr/>
          <p:nvPr/>
        </p:nvSpPr>
        <p:spPr>
          <a:xfrm>
            <a:off x="2298720" y="1"/>
            <a:ext cx="7607280" cy="7647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cap="small" dirty="0"/>
              <a:t>Great Leaders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AC8059-4DDE-4A8A-B782-1E4D9DD381DA}"/>
              </a:ext>
            </a:extLst>
          </p:cNvPr>
          <p:cNvSpPr txBox="1"/>
          <p:nvPr/>
        </p:nvSpPr>
        <p:spPr>
          <a:xfrm flipV="1">
            <a:off x="9443499" y="179929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" panose="020F0502020204030203" pitchFamily="34" charset="0"/>
              </a:rPr>
              <a:t>::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139F396-1C36-4615-A0D5-080A0ECDF7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44" y="6521763"/>
            <a:ext cx="1440264" cy="2662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60E3E26-B798-4B71-AB2D-1D9DDB08526A}"/>
              </a:ext>
            </a:extLst>
          </p:cNvPr>
          <p:cNvSpPr/>
          <p:nvPr/>
        </p:nvSpPr>
        <p:spPr>
          <a:xfrm>
            <a:off x="-12680" y="0"/>
            <a:ext cx="23114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58D218F-DCD0-466E-A9DC-ABB3C56A2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390" y="1997051"/>
            <a:ext cx="3024335" cy="363521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41EF51F-4D91-4ED4-9E53-565E5DF9183B}"/>
              </a:ext>
            </a:extLst>
          </p:cNvPr>
          <p:cNvSpPr txBox="1"/>
          <p:nvPr/>
        </p:nvSpPr>
        <p:spPr>
          <a:xfrm>
            <a:off x="2488154" y="944716"/>
            <a:ext cx="4122786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rtl="0">
              <a:lnSpc>
                <a:spcPct val="100000"/>
              </a:lnSpc>
              <a:spcAft>
                <a:spcPts val="60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-GB" i="0" u="none" strike="noStrike" cap="none" dirty="0">
                <a:ea typeface="Calibri"/>
                <a:cs typeface="Calibri"/>
                <a:sym typeface="Calibri"/>
              </a:rPr>
              <a:t>Are trusted</a:t>
            </a:r>
          </a:p>
          <a:p>
            <a:pPr marL="342900" marR="0" lvl="0" indent="-342900" rtl="0">
              <a:lnSpc>
                <a:spcPct val="100000"/>
              </a:lnSpc>
              <a:spcAft>
                <a:spcPts val="60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-GB" i="0" u="none" strike="noStrike" cap="none" dirty="0">
                <a:ea typeface="Calibri"/>
                <a:cs typeface="Calibri"/>
                <a:sym typeface="Calibri"/>
              </a:rPr>
              <a:t>Like people</a:t>
            </a:r>
          </a:p>
          <a:p>
            <a:pPr marL="342900" marR="0" lvl="0" indent="-342900" rtl="0">
              <a:lnSpc>
                <a:spcPct val="100000"/>
              </a:lnSpc>
              <a:spcAft>
                <a:spcPts val="60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-GB" dirty="0">
                <a:ea typeface="Calibri"/>
                <a:cs typeface="Calibri"/>
                <a:sym typeface="Calibri"/>
              </a:rPr>
              <a:t>Like themselves</a:t>
            </a:r>
          </a:p>
          <a:p>
            <a:pPr marL="342900" marR="0" lvl="0" indent="-342900" rtl="0">
              <a:lnSpc>
                <a:spcPct val="100000"/>
              </a:lnSpc>
              <a:spcAft>
                <a:spcPts val="60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-GB" i="0" u="none" strike="noStrike" cap="none" dirty="0">
                <a:ea typeface="Calibri"/>
                <a:cs typeface="Calibri"/>
                <a:sym typeface="Calibri"/>
              </a:rPr>
              <a:t>Are empathetic</a:t>
            </a:r>
          </a:p>
          <a:p>
            <a:pPr marL="342900" marR="0" lvl="0" indent="-342900" rtl="0">
              <a:lnSpc>
                <a:spcPct val="100000"/>
              </a:lnSpc>
              <a:spcAft>
                <a:spcPts val="60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-GB" i="0" u="none" strike="noStrike" cap="none" dirty="0">
                <a:ea typeface="Calibri"/>
                <a:cs typeface="Calibri"/>
                <a:sym typeface="Calibri"/>
              </a:rPr>
              <a:t>Build extraordinary leadership teams</a:t>
            </a:r>
            <a:endParaRPr lang="en-GB" dirty="0"/>
          </a:p>
          <a:p>
            <a:pPr marL="342900" marR="0" lvl="0" indent="-342900" rtl="0">
              <a:lnSpc>
                <a:spcPct val="100000"/>
              </a:lnSpc>
              <a:spcAft>
                <a:spcPts val="60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-GB" i="0" u="none" strike="noStrike" cap="none" dirty="0">
                <a:ea typeface="Calibri"/>
                <a:cs typeface="Calibri"/>
                <a:sym typeface="Calibri"/>
              </a:rPr>
              <a:t>Create more leaders</a:t>
            </a:r>
            <a:endParaRPr lang="en-GB" dirty="0"/>
          </a:p>
          <a:p>
            <a:pPr marL="342900" marR="0" lvl="0" indent="-342900" rtl="0">
              <a:lnSpc>
                <a:spcPct val="100000"/>
              </a:lnSpc>
              <a:spcAft>
                <a:spcPts val="60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-GB" i="0" u="none" strike="noStrike" cap="none" dirty="0">
                <a:ea typeface="Calibri"/>
                <a:cs typeface="Calibri"/>
                <a:sym typeface="Calibri"/>
              </a:rPr>
              <a:t>Enable their people to shine</a:t>
            </a:r>
          </a:p>
          <a:p>
            <a:pPr marL="342900" marR="0" lvl="0" indent="-342900" rtl="0">
              <a:lnSpc>
                <a:spcPct val="100000"/>
              </a:lnSpc>
              <a:spcAft>
                <a:spcPts val="60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-GB" i="0" u="none" strike="noStrike" cap="none" dirty="0">
                <a:ea typeface="Calibri"/>
                <a:cs typeface="Calibri"/>
                <a:sym typeface="Calibri"/>
              </a:rPr>
              <a:t>Embrace stewardship – they strive to leave the business in a better state than they found it.</a:t>
            </a:r>
            <a:endParaRPr lang="en-GB" dirty="0"/>
          </a:p>
          <a:p>
            <a:pPr marL="342900" marR="0" lvl="0" indent="-342900" rtl="0">
              <a:lnSpc>
                <a:spcPct val="100000"/>
              </a:lnSpc>
              <a:spcAft>
                <a:spcPts val="60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-GB" i="0" u="none" strike="noStrike" cap="none" dirty="0">
                <a:ea typeface="Calibri"/>
                <a:cs typeface="Calibri"/>
                <a:sym typeface="Calibri"/>
              </a:rPr>
              <a:t>Combine humility with confidence</a:t>
            </a:r>
            <a:endParaRPr lang="en-GB" dirty="0"/>
          </a:p>
          <a:p>
            <a:pPr marL="342900" marR="0" lvl="0" indent="-342900" rtl="0">
              <a:lnSpc>
                <a:spcPct val="100000"/>
              </a:lnSpc>
              <a:spcAft>
                <a:spcPts val="60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-GB" dirty="0">
                <a:ea typeface="Calibri"/>
                <a:cs typeface="Calibri"/>
                <a:sym typeface="Calibri"/>
              </a:rPr>
              <a:t>Change their minds when a better solution arises or facts change</a:t>
            </a:r>
          </a:p>
          <a:p>
            <a:pPr marL="342900" marR="0" lvl="0" indent="-342900" rtl="0">
              <a:lnSpc>
                <a:spcPct val="100000"/>
              </a:lnSpc>
              <a:spcAft>
                <a:spcPts val="60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-GB" dirty="0">
                <a:ea typeface="Calibri"/>
                <a:cs typeface="Calibri"/>
                <a:sym typeface="Calibri"/>
              </a:rPr>
              <a:t>Share the credit and take the blame</a:t>
            </a:r>
          </a:p>
          <a:p>
            <a:pPr marL="342900" marR="0" lvl="0" indent="-342900" rtl="0">
              <a:lnSpc>
                <a:spcPct val="100000"/>
              </a:lnSpc>
              <a:spcAft>
                <a:spcPts val="60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-GB" i="0" u="none" strike="noStrike" cap="none" dirty="0">
                <a:ea typeface="Calibri"/>
                <a:cs typeface="Calibri"/>
                <a:sym typeface="Calibri"/>
              </a:rPr>
              <a:t>Are authentic / genuine</a:t>
            </a:r>
            <a:endParaRPr lang="en-GB" dirty="0"/>
          </a:p>
          <a:p>
            <a:pPr marL="342900" marR="0" lvl="0" indent="-342900" rtl="0">
              <a:lnSpc>
                <a:spcPct val="100000"/>
              </a:lnSpc>
              <a:spcAft>
                <a:spcPts val="60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-GB" dirty="0">
                <a:ea typeface="Calibri"/>
                <a:cs typeface="Calibri"/>
                <a:sym typeface="Calibri"/>
              </a:rPr>
              <a:t>Deliver results - via a clear strategy and aligned people</a:t>
            </a:r>
            <a:endParaRPr lang="en-GB" i="0" u="none" strike="noStrike" cap="none" dirty="0"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2" descr="New Zealand's Ardern sworn in for second term after landslide win |  Politics News | Al Jazeera">
            <a:extLst>
              <a:ext uri="{FF2B5EF4-FFF2-40B4-BE49-F238E27FC236}">
                <a16:creationId xmlns:a16="http://schemas.microsoft.com/office/drawing/2014/main" id="{A6AB5F26-ECA2-4517-81C0-CB32BED11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3" r="38874"/>
          <a:stretch/>
        </p:blipFill>
        <p:spPr bwMode="auto">
          <a:xfrm>
            <a:off x="-87560" y="0"/>
            <a:ext cx="23862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939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5288" y="6453336"/>
            <a:ext cx="2311400" cy="365125"/>
          </a:xfrm>
        </p:spPr>
        <p:txBody>
          <a:bodyPr/>
          <a:lstStyle/>
          <a:p>
            <a:fld id="{87E2DC12-02F6-C944-95FA-34D141BC2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F23EB8-3346-4572-81B1-13E4CC74B072}"/>
              </a:ext>
            </a:extLst>
          </p:cNvPr>
          <p:cNvSpPr/>
          <p:nvPr/>
        </p:nvSpPr>
        <p:spPr>
          <a:xfrm>
            <a:off x="2298720" y="1"/>
            <a:ext cx="7607280" cy="7647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cap="small" dirty="0"/>
              <a:t>Great Leaders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AC8059-4DDE-4A8A-B782-1E4D9DD381DA}"/>
              </a:ext>
            </a:extLst>
          </p:cNvPr>
          <p:cNvSpPr txBox="1"/>
          <p:nvPr/>
        </p:nvSpPr>
        <p:spPr>
          <a:xfrm flipV="1">
            <a:off x="9443499" y="179929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" panose="020F0502020204030203" pitchFamily="34" charset="0"/>
              </a:rPr>
              <a:t>::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139F396-1C36-4615-A0D5-080A0ECDF7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44" y="6521763"/>
            <a:ext cx="1440264" cy="2662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60E3E26-B798-4B71-AB2D-1D9DDB08526A}"/>
              </a:ext>
            </a:extLst>
          </p:cNvPr>
          <p:cNvSpPr/>
          <p:nvPr/>
        </p:nvSpPr>
        <p:spPr>
          <a:xfrm>
            <a:off x="-12680" y="0"/>
            <a:ext cx="23114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4AB426-3EEF-4C78-AB31-25D3EAB9C623}"/>
              </a:ext>
            </a:extLst>
          </p:cNvPr>
          <p:cNvSpPr/>
          <p:nvPr/>
        </p:nvSpPr>
        <p:spPr>
          <a:xfrm>
            <a:off x="0" y="0"/>
            <a:ext cx="23114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B2C6058-4465-430F-BF97-75F7C57462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163"/>
          <a:stretch/>
        </p:blipFill>
        <p:spPr>
          <a:xfrm>
            <a:off x="45823" y="980728"/>
            <a:ext cx="2242264" cy="42484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7B7A54-4C68-4151-9651-C55EC862F232}"/>
              </a:ext>
            </a:extLst>
          </p:cNvPr>
          <p:cNvSpPr txBox="1"/>
          <p:nvPr/>
        </p:nvSpPr>
        <p:spPr>
          <a:xfrm>
            <a:off x="4142826" y="3117540"/>
            <a:ext cx="3939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Help their people to want to change</a:t>
            </a:r>
          </a:p>
        </p:txBody>
      </p:sp>
    </p:spTree>
    <p:extLst>
      <p:ext uri="{BB962C8B-B14F-4D97-AF65-F5344CB8AC3E}">
        <p14:creationId xmlns:p14="http://schemas.microsoft.com/office/powerpoint/2010/main" val="3166400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1ACC18F-AE15-4D4B-9647-1FA4BDE4E160}"/>
              </a:ext>
            </a:extLst>
          </p:cNvPr>
          <p:cNvSpPr txBox="1">
            <a:spLocks noChangeArrowheads="1"/>
          </p:cNvSpPr>
          <p:nvPr/>
        </p:nvSpPr>
        <p:spPr>
          <a:xfrm>
            <a:off x="388982" y="836712"/>
            <a:ext cx="9284054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GB" sz="2000" dirty="0"/>
              <a:t>Extraordinary leadership teams are teams of highly effective leaders working together to deliver shared objectives.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1CAF6A-BE87-41FC-A5E1-998DC5FAF2E3}"/>
              </a:ext>
            </a:extLst>
          </p:cNvPr>
          <p:cNvSpPr txBox="1"/>
          <p:nvPr/>
        </p:nvSpPr>
        <p:spPr>
          <a:xfrm>
            <a:off x="2460969" y="1742064"/>
            <a:ext cx="1425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66"/>
                </a:solidFill>
              </a:rPr>
              <a:t>Individual</a:t>
            </a:r>
          </a:p>
          <a:p>
            <a:r>
              <a:rPr lang="en-GB" b="1" dirty="0">
                <a:solidFill>
                  <a:srgbClr val="000066"/>
                </a:solidFill>
              </a:rPr>
              <a:t>Effectiveness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BFAE9F-32E4-4E75-8FC0-0E8CD8DFB92B}"/>
              </a:ext>
            </a:extLst>
          </p:cNvPr>
          <p:cNvSpPr txBox="1"/>
          <p:nvPr/>
        </p:nvSpPr>
        <p:spPr>
          <a:xfrm>
            <a:off x="5998956" y="1742064"/>
            <a:ext cx="1425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dirty="0">
                <a:solidFill>
                  <a:srgbClr val="006600"/>
                </a:solidFill>
              </a:rPr>
              <a:t>Effectiveness</a:t>
            </a:r>
          </a:p>
          <a:p>
            <a:pPr algn="r"/>
            <a:r>
              <a:rPr lang="en-GB" b="1" dirty="0">
                <a:solidFill>
                  <a:srgbClr val="006600"/>
                </a:solidFill>
              </a:rPr>
              <a:t>as a leader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38DBA6-1453-4D1A-AC9F-967E62488A2C}"/>
              </a:ext>
            </a:extLst>
          </p:cNvPr>
          <p:cNvSpPr txBox="1"/>
          <p:nvPr/>
        </p:nvSpPr>
        <p:spPr>
          <a:xfrm>
            <a:off x="3887856" y="2780928"/>
            <a:ext cx="21493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b="1" dirty="0">
                <a:solidFill>
                  <a:srgbClr val="C00000"/>
                </a:solidFill>
              </a:rPr>
              <a:t>Leadership Team</a:t>
            </a:r>
          </a:p>
          <a:p>
            <a:pPr algn="ctr"/>
            <a:r>
              <a:rPr lang="en-GB" sz="2200" b="1" dirty="0">
                <a:solidFill>
                  <a:srgbClr val="C00000"/>
                </a:solidFill>
              </a:rPr>
              <a:t>Effectiveness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583E7D-711C-4A0B-B58D-2A74F207AB8D}"/>
              </a:ext>
            </a:extLst>
          </p:cNvPr>
          <p:cNvSpPr txBox="1"/>
          <p:nvPr/>
        </p:nvSpPr>
        <p:spPr>
          <a:xfrm>
            <a:off x="7545289" y="1707912"/>
            <a:ext cx="2171028" cy="2380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1200" b="1" dirty="0"/>
              <a:t>Attributes</a:t>
            </a:r>
            <a:r>
              <a:rPr lang="en-GB" sz="1100" b="1" dirty="0"/>
              <a:t>:</a:t>
            </a:r>
          </a:p>
          <a:p>
            <a:pPr marL="92075" indent="-92075">
              <a:spcAft>
                <a:spcPts val="200"/>
              </a:spcAft>
              <a:buFont typeface="Arial" pitchFamily="34" charset="0"/>
              <a:buChar char="•"/>
            </a:pPr>
            <a:r>
              <a:rPr lang="en-GB" sz="1200" dirty="0"/>
              <a:t>Leads by example</a:t>
            </a:r>
          </a:p>
          <a:p>
            <a:pPr marL="92075" indent="-92075">
              <a:spcAft>
                <a:spcPts val="200"/>
              </a:spcAft>
              <a:buFont typeface="Arial" pitchFamily="34" charset="0"/>
              <a:buChar char="•"/>
            </a:pPr>
            <a:r>
              <a:rPr lang="en-GB" sz="1200" dirty="0"/>
              <a:t>Sets clear direction</a:t>
            </a:r>
          </a:p>
          <a:p>
            <a:pPr marL="92075" indent="-92075">
              <a:spcAft>
                <a:spcPts val="200"/>
              </a:spcAft>
              <a:buFont typeface="Arial" pitchFamily="34" charset="0"/>
              <a:buChar char="•"/>
            </a:pPr>
            <a:r>
              <a:rPr lang="en-GB" sz="1200" dirty="0"/>
              <a:t>Effective delegation</a:t>
            </a:r>
          </a:p>
          <a:p>
            <a:pPr marL="92075" indent="-92075">
              <a:spcAft>
                <a:spcPts val="200"/>
              </a:spcAft>
              <a:buFont typeface="Arial" pitchFamily="34" charset="0"/>
              <a:buChar char="•"/>
            </a:pPr>
            <a:r>
              <a:rPr lang="en-GB" sz="1200" dirty="0"/>
              <a:t>Listens to understand</a:t>
            </a:r>
          </a:p>
          <a:p>
            <a:pPr marL="92075" indent="-92075">
              <a:spcAft>
                <a:spcPts val="200"/>
              </a:spcAft>
              <a:buFont typeface="Arial" pitchFamily="34" charset="0"/>
              <a:buChar char="•"/>
            </a:pPr>
            <a:r>
              <a:rPr lang="en-GB" sz="1200" dirty="0"/>
              <a:t>Aligns &amp; engages people</a:t>
            </a:r>
          </a:p>
          <a:p>
            <a:pPr marL="92075" indent="-92075">
              <a:spcAft>
                <a:spcPts val="200"/>
              </a:spcAft>
              <a:buFont typeface="Arial" pitchFamily="34" charset="0"/>
              <a:buChar char="•"/>
            </a:pPr>
            <a:r>
              <a:rPr lang="en-GB" sz="1200" dirty="0"/>
              <a:t>Creates more leaders</a:t>
            </a:r>
          </a:p>
          <a:p>
            <a:pPr marL="92075" indent="-92075">
              <a:spcAft>
                <a:spcPts val="200"/>
              </a:spcAft>
              <a:buFont typeface="Arial" pitchFamily="34" charset="0"/>
              <a:buChar char="•"/>
            </a:pPr>
            <a:r>
              <a:rPr lang="en-GB" sz="1200" dirty="0"/>
              <a:t>Stewardship</a:t>
            </a:r>
          </a:p>
          <a:p>
            <a:pPr marL="92075" indent="-92075">
              <a:spcAft>
                <a:spcPts val="200"/>
              </a:spcAft>
              <a:buFont typeface="Arial" pitchFamily="34" charset="0"/>
              <a:buChar char="•"/>
            </a:pPr>
            <a:r>
              <a:rPr lang="en-GB" sz="1200" dirty="0"/>
              <a:t>Empathetic</a:t>
            </a:r>
          </a:p>
          <a:p>
            <a:pPr marL="92075" indent="-92075">
              <a:spcAft>
                <a:spcPts val="200"/>
              </a:spcAft>
              <a:buFont typeface="Arial" pitchFamily="34" charset="0"/>
              <a:buChar char="•"/>
            </a:pPr>
            <a:r>
              <a:rPr lang="en-GB" sz="1200" dirty="0"/>
              <a:t>Authentic</a:t>
            </a:r>
          </a:p>
          <a:p>
            <a:pPr marL="92075" indent="-92075">
              <a:spcAft>
                <a:spcPts val="200"/>
              </a:spcAft>
              <a:buFont typeface="Arial" pitchFamily="34" charset="0"/>
              <a:buChar char="•"/>
            </a:pPr>
            <a:r>
              <a:rPr lang="en-GB" sz="1200" dirty="0"/>
              <a:t>Enables people to succeed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ADD67F-E9B2-4FCB-A542-74A753AF9B6F}"/>
              </a:ext>
            </a:extLst>
          </p:cNvPr>
          <p:cNvSpPr txBox="1"/>
          <p:nvPr/>
        </p:nvSpPr>
        <p:spPr>
          <a:xfrm>
            <a:off x="2998588" y="3573016"/>
            <a:ext cx="4052332" cy="1749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1200" b="1" dirty="0"/>
              <a:t>Attributes</a:t>
            </a:r>
            <a:r>
              <a:rPr lang="en-GB" sz="1200" dirty="0"/>
              <a:t>:</a:t>
            </a:r>
          </a:p>
          <a:p>
            <a:pPr marL="92075" indent="-92075">
              <a:spcAft>
                <a:spcPts val="200"/>
              </a:spcAft>
              <a:buFont typeface="Arial" pitchFamily="34" charset="0"/>
              <a:buChar char="•"/>
            </a:pPr>
            <a:r>
              <a:rPr lang="en-GB" sz="1200" dirty="0"/>
              <a:t>Team aligned to clear strategy and success metrics</a:t>
            </a:r>
          </a:p>
          <a:p>
            <a:pPr marL="92075" indent="-92075">
              <a:spcAft>
                <a:spcPts val="200"/>
              </a:spcAft>
              <a:buFont typeface="Arial" pitchFamily="34" charset="0"/>
              <a:buChar char="•"/>
            </a:pPr>
            <a:r>
              <a:rPr lang="en-GB" sz="1200" dirty="0"/>
              <a:t>Inter-departmental interdependencies clear</a:t>
            </a:r>
          </a:p>
          <a:p>
            <a:pPr marL="92075" indent="-92075">
              <a:spcAft>
                <a:spcPts val="200"/>
              </a:spcAft>
              <a:buFont typeface="Arial" pitchFamily="34" charset="0"/>
              <a:buChar char="•"/>
            </a:pPr>
            <a:r>
              <a:rPr lang="en-GB" sz="1200" dirty="0"/>
              <a:t>Collegiate - work together to deliver shared outcomes</a:t>
            </a:r>
          </a:p>
          <a:p>
            <a:pPr marL="92075" indent="-92075">
              <a:spcAft>
                <a:spcPts val="200"/>
              </a:spcAft>
              <a:buFont typeface="Arial" pitchFamily="34" charset="0"/>
              <a:buChar char="•"/>
            </a:pPr>
            <a:r>
              <a:rPr lang="en-GB" sz="1200" dirty="0"/>
              <a:t>Team goals more important than individual goals</a:t>
            </a:r>
          </a:p>
          <a:p>
            <a:pPr marL="92075" indent="-92075">
              <a:spcAft>
                <a:spcPts val="200"/>
              </a:spcAft>
              <a:buFont typeface="Arial" pitchFamily="34" charset="0"/>
              <a:buChar char="•"/>
            </a:pPr>
            <a:r>
              <a:rPr lang="en-GB" sz="1200" dirty="0"/>
              <a:t>Complimentary strengths offsetting others’ weaknesses</a:t>
            </a:r>
          </a:p>
          <a:p>
            <a:pPr marL="92075" indent="-92075">
              <a:spcAft>
                <a:spcPts val="200"/>
              </a:spcAft>
              <a:buFont typeface="Arial" pitchFamily="34" charset="0"/>
              <a:buChar char="•"/>
            </a:pPr>
            <a:r>
              <a:rPr lang="en-GB" sz="1200" dirty="0"/>
              <a:t>Robust but constructive discussion of issues</a:t>
            </a:r>
          </a:p>
          <a:p>
            <a:pPr marL="92075" indent="-92075">
              <a:spcAft>
                <a:spcPts val="200"/>
              </a:spcAft>
              <a:buFont typeface="Arial" pitchFamily="34" charset="0"/>
              <a:buChar char="•"/>
            </a:pPr>
            <a:r>
              <a:rPr lang="en-GB" sz="1200" dirty="0"/>
              <a:t>Creates a culture that enables delivery of the strategy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D96ADB-2996-4A2E-8B2E-B116EF926871}"/>
              </a:ext>
            </a:extLst>
          </p:cNvPr>
          <p:cNvSpPr/>
          <p:nvPr/>
        </p:nvSpPr>
        <p:spPr>
          <a:xfrm>
            <a:off x="7545289" y="1707913"/>
            <a:ext cx="2262251" cy="2513176"/>
          </a:xfrm>
          <a:prstGeom prst="rect">
            <a:avLst/>
          </a:prstGeom>
          <a:noFill/>
          <a:ln w="19050">
            <a:solidFill>
              <a:srgbClr val="00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DC283BF-D2C7-486B-A06A-ABCA59A6A9FA}"/>
              </a:ext>
            </a:extLst>
          </p:cNvPr>
          <p:cNvSpPr/>
          <p:nvPr/>
        </p:nvSpPr>
        <p:spPr>
          <a:xfrm>
            <a:off x="133758" y="1692327"/>
            <a:ext cx="2184242" cy="2024705"/>
          </a:xfrm>
          <a:prstGeom prst="rect">
            <a:avLst/>
          </a:prstGeom>
          <a:noFill/>
          <a:ln w="19050">
            <a:solidFill>
              <a:srgbClr val="00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C251230-BD49-4636-99F4-45EA1125CEC6}"/>
              </a:ext>
            </a:extLst>
          </p:cNvPr>
          <p:cNvSpPr txBox="1"/>
          <p:nvPr/>
        </p:nvSpPr>
        <p:spPr>
          <a:xfrm>
            <a:off x="179441" y="1678717"/>
            <a:ext cx="2190305" cy="1933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1200" b="1" dirty="0"/>
              <a:t>Attributes:</a:t>
            </a:r>
          </a:p>
          <a:p>
            <a:pPr marL="92075" indent="-92075">
              <a:spcAft>
                <a:spcPts val="200"/>
              </a:spcAft>
              <a:buFont typeface="Arial" pitchFamily="34" charset="0"/>
              <a:buChar char="•"/>
            </a:pPr>
            <a:r>
              <a:rPr lang="en-GB" sz="1200" dirty="0"/>
              <a:t>Competent in own right</a:t>
            </a:r>
          </a:p>
          <a:p>
            <a:pPr marL="92075" indent="-92075">
              <a:spcAft>
                <a:spcPts val="200"/>
              </a:spcAft>
              <a:buFont typeface="Arial" pitchFamily="34" charset="0"/>
              <a:buChar char="•"/>
            </a:pPr>
            <a:r>
              <a:rPr lang="en-GB" sz="1200" dirty="0"/>
              <a:t>Respect through experience</a:t>
            </a:r>
          </a:p>
          <a:p>
            <a:pPr marL="92075" indent="-92075">
              <a:spcAft>
                <a:spcPts val="200"/>
              </a:spcAft>
              <a:buFont typeface="Arial" pitchFamily="34" charset="0"/>
              <a:buChar char="•"/>
            </a:pPr>
            <a:r>
              <a:rPr lang="en-GB" sz="1200" dirty="0"/>
              <a:t>Respect through attitude and approach</a:t>
            </a:r>
          </a:p>
          <a:p>
            <a:pPr marL="92075" indent="-92075">
              <a:spcAft>
                <a:spcPts val="200"/>
              </a:spcAft>
              <a:buFont typeface="Arial" pitchFamily="34" charset="0"/>
              <a:buChar char="•"/>
            </a:pPr>
            <a:r>
              <a:rPr lang="en-GB" sz="1200" dirty="0"/>
              <a:t>Reputation for delivery</a:t>
            </a:r>
          </a:p>
          <a:p>
            <a:pPr marL="92075" indent="-92075">
              <a:spcAft>
                <a:spcPts val="200"/>
              </a:spcAft>
              <a:buFont typeface="Arial" pitchFamily="34" charset="0"/>
              <a:buChar char="•"/>
            </a:pPr>
            <a:r>
              <a:rPr lang="en-GB" sz="1200" dirty="0"/>
              <a:t>Personal alignment to strategy</a:t>
            </a:r>
          </a:p>
          <a:p>
            <a:pPr marL="92075" indent="-92075">
              <a:spcAft>
                <a:spcPts val="200"/>
              </a:spcAft>
              <a:buFont typeface="Arial" pitchFamily="34" charset="0"/>
              <a:buChar char="•"/>
            </a:pPr>
            <a:r>
              <a:rPr lang="en-GB" sz="1200" dirty="0"/>
              <a:t>Integrity</a:t>
            </a:r>
          </a:p>
          <a:p>
            <a:pPr marL="92075" indent="-92075">
              <a:spcAft>
                <a:spcPts val="200"/>
              </a:spcAft>
              <a:buFont typeface="Arial" pitchFamily="34" charset="0"/>
              <a:buChar char="•"/>
            </a:pPr>
            <a:r>
              <a:rPr lang="en-GB" sz="1200" dirty="0"/>
              <a:t>Customer orientation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365B8C0-DA72-4FD1-9DF9-140C7C9C08F1}"/>
              </a:ext>
            </a:extLst>
          </p:cNvPr>
          <p:cNvSpPr/>
          <p:nvPr/>
        </p:nvSpPr>
        <p:spPr>
          <a:xfrm>
            <a:off x="2920423" y="5309159"/>
            <a:ext cx="4141130" cy="1917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Foundation</a:t>
            </a:r>
            <a:r>
              <a:rPr lang="en-GB" sz="1400" dirty="0"/>
              <a:t>: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A59BA4F-D6EC-4D41-BEB6-584FA2385BF0}"/>
              </a:ext>
            </a:extLst>
          </p:cNvPr>
          <p:cNvSpPr/>
          <p:nvPr/>
        </p:nvSpPr>
        <p:spPr>
          <a:xfrm>
            <a:off x="2909790" y="3573017"/>
            <a:ext cx="4166742" cy="2852156"/>
          </a:xfrm>
          <a:prstGeom prst="rect">
            <a:avLst/>
          </a:prstGeom>
          <a:noFill/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0D3F7BC-CAEA-4F8C-9F98-C754FD78438C}"/>
              </a:ext>
            </a:extLst>
          </p:cNvPr>
          <p:cNvSpPr txBox="1"/>
          <p:nvPr/>
        </p:nvSpPr>
        <p:spPr>
          <a:xfrm>
            <a:off x="2962645" y="5507859"/>
            <a:ext cx="191834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>
              <a:spcAft>
                <a:spcPts val="200"/>
              </a:spcAft>
              <a:buFont typeface="Arial" pitchFamily="34" charset="0"/>
              <a:buChar char="•"/>
            </a:pPr>
            <a:r>
              <a:rPr lang="en-GB" sz="1200" dirty="0"/>
              <a:t>Mutual trust &amp; respect</a:t>
            </a:r>
          </a:p>
          <a:p>
            <a:pPr marL="92075" indent="-92075">
              <a:spcAft>
                <a:spcPts val="200"/>
              </a:spcAft>
              <a:buFont typeface="Arial" pitchFamily="34" charset="0"/>
              <a:buChar char="•"/>
            </a:pPr>
            <a:r>
              <a:rPr lang="en-GB" sz="1200" dirty="0"/>
              <a:t>Clear accountabilities</a:t>
            </a:r>
          </a:p>
          <a:p>
            <a:pPr marL="92075" indent="-92075">
              <a:spcAft>
                <a:spcPts val="200"/>
              </a:spcAft>
              <a:buFont typeface="Arial" pitchFamily="34" charset="0"/>
              <a:buChar char="•"/>
            </a:pPr>
            <a:r>
              <a:rPr lang="en-GB" sz="1200" dirty="0"/>
              <a:t>Shared objectives </a:t>
            </a:r>
          </a:p>
          <a:p>
            <a:pPr marL="92075" indent="-92075">
              <a:spcAft>
                <a:spcPts val="200"/>
              </a:spcAft>
              <a:buFont typeface="Arial" pitchFamily="34" charset="0"/>
              <a:buChar char="•"/>
            </a:pPr>
            <a:r>
              <a:rPr lang="en-GB" sz="1200" dirty="0"/>
              <a:t>Clear interdependencies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CD1CB4D-5614-4165-B121-1D65709D83E1}"/>
              </a:ext>
            </a:extLst>
          </p:cNvPr>
          <p:cNvSpPr txBox="1"/>
          <p:nvPr/>
        </p:nvSpPr>
        <p:spPr>
          <a:xfrm>
            <a:off x="4802096" y="5501330"/>
            <a:ext cx="249668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>
              <a:spcAft>
                <a:spcPts val="200"/>
              </a:spcAft>
              <a:buFont typeface="Arial" pitchFamily="34" charset="0"/>
              <a:buChar char="•"/>
            </a:pPr>
            <a:r>
              <a:rPr lang="en-GB" sz="1200" dirty="0"/>
              <a:t>Clear behavioural expectations</a:t>
            </a:r>
          </a:p>
          <a:p>
            <a:pPr marL="92075" indent="-92075">
              <a:spcAft>
                <a:spcPts val="200"/>
              </a:spcAft>
              <a:buFont typeface="Arial" pitchFamily="34" charset="0"/>
              <a:buChar char="•"/>
            </a:pPr>
            <a:r>
              <a:rPr lang="en-GB" sz="1200" dirty="0"/>
              <a:t>Clear decision-making processes</a:t>
            </a:r>
          </a:p>
          <a:p>
            <a:pPr marL="92075" indent="-92075">
              <a:spcAft>
                <a:spcPts val="200"/>
              </a:spcAft>
              <a:buFont typeface="Arial" pitchFamily="34" charset="0"/>
              <a:buChar char="•"/>
            </a:pPr>
            <a:r>
              <a:rPr lang="en-GB" sz="1200" dirty="0"/>
              <a:t>Cabinet responsibility</a:t>
            </a:r>
          </a:p>
          <a:p>
            <a:pPr marL="92075" indent="-92075">
              <a:spcAft>
                <a:spcPts val="200"/>
              </a:spcAft>
              <a:buFont typeface="Arial" pitchFamily="34" charset="0"/>
              <a:buChar char="•"/>
            </a:pPr>
            <a:r>
              <a:rPr lang="en-GB" sz="1200" dirty="0"/>
              <a:t>Cares about team and business</a:t>
            </a:r>
          </a:p>
        </p:txBody>
      </p:sp>
      <p:sp>
        <p:nvSpPr>
          <p:cNvPr id="28" name="Slide Number Placeholder 6">
            <a:extLst>
              <a:ext uri="{FF2B5EF4-FFF2-40B4-BE49-F238E27FC236}">
                <a16:creationId xmlns:a16="http://schemas.microsoft.com/office/drawing/2014/main" id="{4B97F52B-93DB-41E4-B8B8-8A0492F05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5288" y="6520259"/>
            <a:ext cx="2311400" cy="365125"/>
          </a:xfrm>
        </p:spPr>
        <p:txBody>
          <a:bodyPr/>
          <a:lstStyle/>
          <a:p>
            <a:fld id="{5A5759F7-59AA-4138-B5DC-34E28180B12B}" type="slidenum">
              <a:rPr lang="en-GB" sz="1000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FB4A05E-8B65-40B9-8F80-FF00CEE33EE5}"/>
              </a:ext>
            </a:extLst>
          </p:cNvPr>
          <p:cNvSpPr/>
          <p:nvPr/>
        </p:nvSpPr>
        <p:spPr>
          <a:xfrm rot="2277891">
            <a:off x="3509847" y="2442309"/>
            <a:ext cx="432048" cy="37299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3F6FE3B5-D0A2-4F9F-A7C8-600BF5D71E80}"/>
              </a:ext>
            </a:extLst>
          </p:cNvPr>
          <p:cNvSpPr/>
          <p:nvPr/>
        </p:nvSpPr>
        <p:spPr>
          <a:xfrm rot="19322109" flipH="1">
            <a:off x="6036113" y="2442309"/>
            <a:ext cx="432048" cy="37299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 descr="A drawing of a face&#10;&#10;Description automatically generated">
            <a:extLst>
              <a:ext uri="{FF2B5EF4-FFF2-40B4-BE49-F238E27FC236}">
                <a16:creationId xmlns:a16="http://schemas.microsoft.com/office/drawing/2014/main" id="{CE17792A-7752-40E2-A55B-C563461004D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766" y="6573466"/>
            <a:ext cx="1426468" cy="23991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939C7A1-41FD-4A54-9CF4-E4393A3070B2}"/>
              </a:ext>
            </a:extLst>
          </p:cNvPr>
          <p:cNvSpPr/>
          <p:nvPr/>
        </p:nvSpPr>
        <p:spPr>
          <a:xfrm>
            <a:off x="0" y="1"/>
            <a:ext cx="9906000" cy="7647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cap="small" dirty="0"/>
              <a:t>Extraordinary Leadership Teams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5C148B-72DE-4D01-B866-168BFE35B145}"/>
              </a:ext>
            </a:extLst>
          </p:cNvPr>
          <p:cNvSpPr txBox="1"/>
          <p:nvPr/>
        </p:nvSpPr>
        <p:spPr>
          <a:xfrm flipV="1">
            <a:off x="9321822" y="179928"/>
            <a:ext cx="524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" panose="020F0502020204030203" pitchFamily="34" charset="0"/>
              </a:rPr>
              <a:t>::</a:t>
            </a:r>
          </a:p>
        </p:txBody>
      </p:sp>
    </p:spTree>
    <p:extLst>
      <p:ext uri="{BB962C8B-B14F-4D97-AF65-F5344CB8AC3E}">
        <p14:creationId xmlns:p14="http://schemas.microsoft.com/office/powerpoint/2010/main" val="2103856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 txBox="1">
            <a:spLocks/>
          </p:cNvSpPr>
          <p:nvPr/>
        </p:nvSpPr>
        <p:spPr>
          <a:xfrm>
            <a:off x="428497" y="44624"/>
            <a:ext cx="6318703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300" b="1" cap="small" dirty="0">
                <a:solidFill>
                  <a:prstClr val="black"/>
                </a:solidFill>
              </a:rPr>
              <a:t>THE COMPETING VALUES FRAMEWORK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45288" y="6520259"/>
            <a:ext cx="2311400" cy="365125"/>
          </a:xfrm>
        </p:spPr>
        <p:txBody>
          <a:bodyPr/>
          <a:lstStyle/>
          <a:p>
            <a:fld id="{5A5759F7-59AA-4138-B5DC-34E28180B12B}" type="slidenum">
              <a:rPr lang="en-GB" sz="1000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2" b="24837"/>
          <a:stretch/>
        </p:blipFill>
        <p:spPr>
          <a:xfrm>
            <a:off x="7833320" y="76727"/>
            <a:ext cx="2072680" cy="52802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39926" y="592493"/>
            <a:ext cx="6673314" cy="0"/>
          </a:xfrm>
          <a:prstGeom prst="line">
            <a:avLst/>
          </a:prstGeom>
          <a:ln w="47625">
            <a:solidFill>
              <a:srgbClr val="AA1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C62AF790-D33B-41E2-930A-A779BA0BA0B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1484783"/>
            <a:ext cx="8136904" cy="4680509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2D80ED-49BF-4C0B-A3F2-6DAAFFE408A6}"/>
              </a:ext>
            </a:extLst>
          </p:cNvPr>
          <p:cNvSpPr txBox="1"/>
          <p:nvPr/>
        </p:nvSpPr>
        <p:spPr>
          <a:xfrm>
            <a:off x="3488659" y="841341"/>
            <a:ext cx="295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Key implications for the SLT ?</a:t>
            </a:r>
          </a:p>
        </p:txBody>
      </p:sp>
    </p:spTree>
    <p:extLst>
      <p:ext uri="{BB962C8B-B14F-4D97-AF65-F5344CB8AC3E}">
        <p14:creationId xmlns:p14="http://schemas.microsoft.com/office/powerpoint/2010/main" val="432823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 txBox="1">
            <a:spLocks/>
          </p:cNvSpPr>
          <p:nvPr/>
        </p:nvSpPr>
        <p:spPr>
          <a:xfrm>
            <a:off x="428497" y="44624"/>
            <a:ext cx="6318703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300" b="1" cap="small" dirty="0">
                <a:solidFill>
                  <a:prstClr val="black"/>
                </a:solidFill>
              </a:rPr>
              <a:t>AGENDA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45288" y="6520259"/>
            <a:ext cx="2311400" cy="365125"/>
          </a:xfrm>
        </p:spPr>
        <p:txBody>
          <a:bodyPr/>
          <a:lstStyle/>
          <a:p>
            <a:fld id="{5A5759F7-59AA-4138-B5DC-34E28180B12B}" type="slidenum">
              <a:rPr lang="en-GB" sz="1000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2" b="24837"/>
          <a:stretch/>
        </p:blipFill>
        <p:spPr>
          <a:xfrm>
            <a:off x="7833320" y="76727"/>
            <a:ext cx="2072680" cy="52802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39926" y="592493"/>
            <a:ext cx="6673314" cy="0"/>
          </a:xfrm>
          <a:prstGeom prst="line">
            <a:avLst/>
          </a:prstGeom>
          <a:ln w="47625">
            <a:solidFill>
              <a:srgbClr val="AA1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54A96AA-D97D-4B27-864B-6C73927CA674}"/>
              </a:ext>
            </a:extLst>
          </p:cNvPr>
          <p:cNvSpPr txBox="1"/>
          <p:nvPr/>
        </p:nvSpPr>
        <p:spPr>
          <a:xfrm>
            <a:off x="428497" y="1084669"/>
            <a:ext cx="9477503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dirty="0"/>
              <a:t>WEBINAR 1: LEADERSHIP TEAMS AND EXPECTATIONS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Recap of where have we got to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A successful leadership team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Five Dysfunctions of a Team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When teams work well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Working together - 1:1 speed dating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Expectations – of each individual member, of Alison</a:t>
            </a:r>
          </a:p>
          <a:p>
            <a:pPr>
              <a:spcAft>
                <a:spcPts val="600"/>
              </a:spcAft>
            </a:pPr>
            <a:endParaRPr lang="en-GB" sz="1600" b="1" dirty="0"/>
          </a:p>
          <a:p>
            <a:pPr>
              <a:spcAft>
                <a:spcPts val="600"/>
              </a:spcAft>
            </a:pPr>
            <a:r>
              <a:rPr lang="en-GB" sz="1600" b="1" dirty="0"/>
              <a:t>WEBINAR 2: CREATING THE ENDSLEIGH DREAM TEAM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Reflections from Session 1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Your Endsleigh ‘Dream team’: Desired characteristics of Endsleigh’s SLT. Implications. Signposts.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Points of discussion - Endsleigh Org Structure (grey areas and solution options). Sacred cows and elephants.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Actions </a:t>
            </a:r>
            <a:r>
              <a:rPr lang="en-GB" sz="1600" dirty="0" err="1"/>
              <a:t>incl</a:t>
            </a:r>
            <a:r>
              <a:rPr lang="en-GB" sz="1600" dirty="0"/>
              <a:t> draft Ways of Working. what will I do differently? What will we do differently?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Keeping the momentum going / making it work</a:t>
            </a:r>
          </a:p>
        </p:txBody>
      </p:sp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3DD8909F-C418-44EC-B375-260772B93B2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766" y="6573466"/>
            <a:ext cx="1426468" cy="23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67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 txBox="1">
            <a:spLocks/>
          </p:cNvSpPr>
          <p:nvPr/>
        </p:nvSpPr>
        <p:spPr>
          <a:xfrm>
            <a:off x="428497" y="44624"/>
            <a:ext cx="6318703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300" b="1" cap="small" dirty="0">
                <a:solidFill>
                  <a:prstClr val="black"/>
                </a:solidFill>
              </a:rPr>
              <a:t>TODAY’S AGENDA – WEBINAR 1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45288" y="6520259"/>
            <a:ext cx="2311400" cy="365125"/>
          </a:xfrm>
        </p:spPr>
        <p:txBody>
          <a:bodyPr/>
          <a:lstStyle/>
          <a:p>
            <a:fld id="{5A5759F7-59AA-4138-B5DC-34E28180B12B}" type="slidenum">
              <a:rPr lang="en-GB" sz="1000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2" b="24837"/>
          <a:stretch/>
        </p:blipFill>
        <p:spPr>
          <a:xfrm>
            <a:off x="7833320" y="76727"/>
            <a:ext cx="2072680" cy="52802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39926" y="592493"/>
            <a:ext cx="6673314" cy="0"/>
          </a:xfrm>
          <a:prstGeom prst="line">
            <a:avLst/>
          </a:prstGeom>
          <a:ln w="47625">
            <a:solidFill>
              <a:srgbClr val="AA1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3DD8909F-C418-44EC-B375-260772B93B2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766" y="6573466"/>
            <a:ext cx="1426468" cy="239910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2917FEFB-5833-49DC-994B-4829569A6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523926"/>
              </p:ext>
            </p:extLst>
          </p:nvPr>
        </p:nvGraphicFramePr>
        <p:xfrm>
          <a:off x="423313" y="1440452"/>
          <a:ext cx="8808951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2646">
                  <a:extLst>
                    <a:ext uri="{9D8B030D-6E8A-4147-A177-3AD203B41FA5}">
                      <a16:colId xmlns:a16="http://schemas.microsoft.com/office/drawing/2014/main" val="288841696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527630015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1199601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550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Recap of where have we got to – strategy, culture, organisation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15 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869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The SLT and you:</a:t>
                      </a:r>
                    </a:p>
                    <a:p>
                      <a:r>
                        <a:rPr lang="en-GB" sz="1600" dirty="0"/>
                        <a:t>Complementary skills / what I bring to the team / support I need from the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Cam</a:t>
                      </a:r>
                    </a:p>
                    <a:p>
                      <a:r>
                        <a:rPr lang="en-GB" sz="1600" dirty="0"/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10 mins</a:t>
                      </a:r>
                    </a:p>
                    <a:p>
                      <a:r>
                        <a:rPr lang="en-GB" sz="1600" dirty="0"/>
                        <a:t>1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764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‘Five Dysfunctions of a Team’ – what resonated? Personal experiences &amp; relevance to this SLT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Cam</a:t>
                      </a:r>
                    </a:p>
                    <a:p>
                      <a:r>
                        <a:rPr lang="en-GB" sz="1600" dirty="0"/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30 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429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10-15 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369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When teams work well - personal experiences of teams that have gelled and delivered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Cam</a:t>
                      </a:r>
                    </a:p>
                    <a:p>
                      <a:r>
                        <a:rPr lang="en-GB" sz="1600" dirty="0"/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30 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024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strike="sngStrike" baseline="0" dirty="0"/>
                        <a:t>1:1 speed dating session.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strike="sngStrike" baseline="0" dirty="0"/>
                        <a:t>How the two of you work well together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strike="sngStrike" baseline="0" dirty="0"/>
                        <a:t>How the two of you could improve the way you work together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strike="sngStrike" baseline="0" dirty="0"/>
                        <a:t>Cam</a:t>
                      </a:r>
                    </a:p>
                    <a:p>
                      <a:r>
                        <a:rPr lang="en-GB" sz="1600" strike="sngStrike" baseline="0" dirty="0"/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strike="sngStrike" baseline="0" dirty="0"/>
                        <a:t>1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513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Expectations – of each SLT member, of Alison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Breakouts and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30 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33584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353B25F-208A-4360-9D22-DD171B9D2AB0}"/>
              </a:ext>
            </a:extLst>
          </p:cNvPr>
          <p:cNvSpPr txBox="1"/>
          <p:nvPr/>
        </p:nvSpPr>
        <p:spPr>
          <a:xfrm>
            <a:off x="396984" y="854205"/>
            <a:ext cx="671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800" b="1" dirty="0"/>
              <a:t>WEBINAR 1: LEADERSHIP TEAMS AND EXPECTATIONS</a:t>
            </a:r>
          </a:p>
        </p:txBody>
      </p:sp>
    </p:spTree>
    <p:extLst>
      <p:ext uri="{BB962C8B-B14F-4D97-AF65-F5344CB8AC3E}">
        <p14:creationId xmlns:p14="http://schemas.microsoft.com/office/powerpoint/2010/main" val="2976570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45288" y="6520259"/>
            <a:ext cx="2311400" cy="365125"/>
          </a:xfrm>
        </p:spPr>
        <p:txBody>
          <a:bodyPr/>
          <a:lstStyle/>
          <a:p>
            <a:fld id="{5A5759F7-59AA-4138-B5DC-34E28180B12B}" type="slidenum">
              <a:rPr lang="en-GB" sz="1000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3DD8909F-C418-44EC-B375-260772B93B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766" y="6573466"/>
            <a:ext cx="1426468" cy="2399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F0D0FF-8074-4586-A6BE-9790F88712E6}"/>
              </a:ext>
            </a:extLst>
          </p:cNvPr>
          <p:cNvSpPr txBox="1"/>
          <p:nvPr/>
        </p:nvSpPr>
        <p:spPr>
          <a:xfrm>
            <a:off x="2546568" y="2828835"/>
            <a:ext cx="4998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RECAP OF WHERE WE HAVE GOT TO</a:t>
            </a:r>
          </a:p>
        </p:txBody>
      </p:sp>
    </p:spTree>
    <p:extLst>
      <p:ext uri="{BB962C8B-B14F-4D97-AF65-F5344CB8AC3E}">
        <p14:creationId xmlns:p14="http://schemas.microsoft.com/office/powerpoint/2010/main" val="676162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45288" y="6520259"/>
            <a:ext cx="2311400" cy="365125"/>
          </a:xfrm>
        </p:spPr>
        <p:txBody>
          <a:bodyPr/>
          <a:lstStyle/>
          <a:p>
            <a:fld id="{5A5759F7-59AA-4138-B5DC-34E28180B12B}" type="slidenum">
              <a:rPr lang="en-GB" sz="1000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3DD8909F-C418-44EC-B375-260772B93B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766" y="6573466"/>
            <a:ext cx="1426468" cy="2399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F0D0FF-8074-4586-A6BE-9790F88712E6}"/>
              </a:ext>
            </a:extLst>
          </p:cNvPr>
          <p:cNvSpPr txBox="1"/>
          <p:nvPr/>
        </p:nvSpPr>
        <p:spPr>
          <a:xfrm>
            <a:off x="2546568" y="2828835"/>
            <a:ext cx="4998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A SUCCESSFUL LEADERSHIP TEAM</a:t>
            </a:r>
          </a:p>
        </p:txBody>
      </p:sp>
    </p:spTree>
    <p:extLst>
      <p:ext uri="{BB962C8B-B14F-4D97-AF65-F5344CB8AC3E}">
        <p14:creationId xmlns:p14="http://schemas.microsoft.com/office/powerpoint/2010/main" val="2532086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 txBox="1">
            <a:spLocks/>
          </p:cNvSpPr>
          <p:nvPr/>
        </p:nvSpPr>
        <p:spPr>
          <a:xfrm>
            <a:off x="428497" y="44624"/>
            <a:ext cx="6318703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300" b="1" cap="small" dirty="0">
                <a:solidFill>
                  <a:prstClr val="black"/>
                </a:solidFill>
              </a:rPr>
              <a:t>A SUCCESSFUL LEADERSHIP TEAM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45288" y="6520259"/>
            <a:ext cx="2311400" cy="365125"/>
          </a:xfrm>
        </p:spPr>
        <p:txBody>
          <a:bodyPr/>
          <a:lstStyle/>
          <a:p>
            <a:fld id="{5A5759F7-59AA-4138-B5DC-34E28180B12B}" type="slidenum">
              <a:rPr lang="en-GB" sz="1000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2" b="24837"/>
          <a:stretch/>
        </p:blipFill>
        <p:spPr>
          <a:xfrm>
            <a:off x="7833320" y="76727"/>
            <a:ext cx="2072680" cy="52802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39926" y="592493"/>
            <a:ext cx="6673314" cy="0"/>
          </a:xfrm>
          <a:prstGeom prst="line">
            <a:avLst/>
          </a:prstGeom>
          <a:ln w="47625">
            <a:solidFill>
              <a:srgbClr val="AA1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52DDCFB-B578-4694-8C25-CF7D4410A597}"/>
              </a:ext>
            </a:extLst>
          </p:cNvPr>
          <p:cNvSpPr txBox="1"/>
          <p:nvPr/>
        </p:nvSpPr>
        <p:spPr>
          <a:xfrm>
            <a:off x="652934" y="1484784"/>
            <a:ext cx="842493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400" b="0" i="0" dirty="0">
                <a:solidFill>
                  <a:srgbClr val="282828"/>
                </a:solidFill>
                <a:effectLst/>
                <a:latin typeface="+mj-lt"/>
              </a:rPr>
              <a:t>A real team is a </a:t>
            </a:r>
            <a:r>
              <a:rPr lang="en-GB" sz="2400" b="1" i="1" dirty="0">
                <a:solidFill>
                  <a:srgbClr val="C00000"/>
                </a:solidFill>
                <a:effectLst/>
                <a:latin typeface="+mj-lt"/>
              </a:rPr>
              <a:t>small number</a:t>
            </a:r>
            <a:r>
              <a:rPr lang="en-GB" sz="2400" b="1" i="0" dirty="0">
                <a:solidFill>
                  <a:srgbClr val="C00000"/>
                </a:solidFill>
                <a:effectLst/>
                <a:latin typeface="+mj-lt"/>
              </a:rPr>
              <a:t> </a:t>
            </a:r>
            <a:r>
              <a:rPr lang="en-GB" sz="2400" b="0" i="0" dirty="0">
                <a:solidFill>
                  <a:srgbClr val="282828"/>
                </a:solidFill>
                <a:effectLst/>
                <a:latin typeface="+mj-lt"/>
              </a:rPr>
              <a:t>of people</a:t>
            </a:r>
          </a:p>
          <a:p>
            <a:pPr algn="ctr">
              <a:spcAft>
                <a:spcPts val="1200"/>
              </a:spcAft>
            </a:pPr>
            <a:r>
              <a:rPr lang="en-GB" sz="2400" b="0" i="0" dirty="0">
                <a:solidFill>
                  <a:srgbClr val="282828"/>
                </a:solidFill>
                <a:effectLst/>
                <a:latin typeface="+mj-lt"/>
              </a:rPr>
              <a:t>with </a:t>
            </a:r>
            <a:r>
              <a:rPr lang="en-GB" sz="2400" b="1" i="1" dirty="0">
                <a:solidFill>
                  <a:srgbClr val="C00000"/>
                </a:solidFill>
                <a:effectLst/>
                <a:latin typeface="+mj-lt"/>
              </a:rPr>
              <a:t>complementary skills</a:t>
            </a:r>
            <a:endParaRPr lang="en-GB" sz="2400" b="1" dirty="0">
              <a:solidFill>
                <a:srgbClr val="C00000"/>
              </a:solidFill>
              <a:latin typeface="+mj-lt"/>
            </a:endParaRPr>
          </a:p>
          <a:p>
            <a:pPr algn="ctr">
              <a:spcAft>
                <a:spcPts val="1200"/>
              </a:spcAft>
            </a:pPr>
            <a:r>
              <a:rPr lang="en-GB" sz="2400" b="0" i="0" dirty="0">
                <a:solidFill>
                  <a:srgbClr val="282828"/>
                </a:solidFill>
                <a:effectLst/>
                <a:latin typeface="+mj-lt"/>
              </a:rPr>
              <a:t>who are </a:t>
            </a:r>
            <a:r>
              <a:rPr lang="en-GB" sz="2400" b="1" i="1" dirty="0">
                <a:solidFill>
                  <a:srgbClr val="C00000"/>
                </a:solidFill>
                <a:effectLst/>
                <a:latin typeface="+mj-lt"/>
              </a:rPr>
              <a:t>committed</a:t>
            </a:r>
            <a:r>
              <a:rPr lang="en-GB" sz="2400" b="0" i="0" dirty="0">
                <a:solidFill>
                  <a:srgbClr val="282828"/>
                </a:solidFill>
                <a:effectLst/>
                <a:latin typeface="+mj-lt"/>
              </a:rPr>
              <a:t> to a</a:t>
            </a:r>
          </a:p>
          <a:p>
            <a:pPr algn="ctr">
              <a:spcAft>
                <a:spcPts val="1200"/>
              </a:spcAft>
            </a:pPr>
            <a:r>
              <a:rPr lang="en-GB" sz="2400" b="0" i="0" dirty="0">
                <a:solidFill>
                  <a:srgbClr val="282828"/>
                </a:solidFill>
                <a:effectLst/>
                <a:latin typeface="+mj-lt"/>
              </a:rPr>
              <a:t> </a:t>
            </a:r>
            <a:r>
              <a:rPr lang="en-GB" sz="2400" b="1" i="1" dirty="0">
                <a:solidFill>
                  <a:srgbClr val="C00000"/>
                </a:solidFill>
                <a:effectLst/>
                <a:latin typeface="+mj-lt"/>
              </a:rPr>
              <a:t>common purpose</a:t>
            </a:r>
            <a:r>
              <a:rPr lang="en-GB" sz="2400" b="0" i="1" dirty="0">
                <a:solidFill>
                  <a:srgbClr val="C00000"/>
                </a:solidFill>
                <a:effectLst/>
                <a:latin typeface="+mj-lt"/>
              </a:rPr>
              <a:t>, </a:t>
            </a:r>
            <a:r>
              <a:rPr lang="en-GB" sz="2400" b="1" i="1" dirty="0">
                <a:solidFill>
                  <a:srgbClr val="C00000"/>
                </a:solidFill>
                <a:effectLst/>
                <a:latin typeface="+mj-lt"/>
              </a:rPr>
              <a:t>performance goals</a:t>
            </a:r>
            <a:r>
              <a:rPr lang="en-GB" sz="2400" b="0" i="1" dirty="0">
                <a:solidFill>
                  <a:srgbClr val="282828"/>
                </a:solidFill>
                <a:effectLst/>
                <a:latin typeface="+mj-lt"/>
              </a:rPr>
              <a:t>,</a:t>
            </a:r>
            <a:r>
              <a:rPr lang="en-GB" sz="2400" b="0" i="0" dirty="0">
                <a:solidFill>
                  <a:srgbClr val="282828"/>
                </a:solidFill>
                <a:effectLst/>
                <a:latin typeface="+mj-lt"/>
              </a:rPr>
              <a:t> and </a:t>
            </a:r>
            <a:r>
              <a:rPr lang="en-GB" sz="2400" b="1" i="1" dirty="0">
                <a:solidFill>
                  <a:srgbClr val="C00000"/>
                </a:solidFill>
                <a:effectLst/>
                <a:latin typeface="+mj-lt"/>
              </a:rPr>
              <a:t>approach</a:t>
            </a:r>
            <a:r>
              <a:rPr lang="en-GB" sz="2400" b="0" i="0" dirty="0">
                <a:solidFill>
                  <a:srgbClr val="282828"/>
                </a:solidFill>
                <a:effectLst/>
                <a:latin typeface="+mj-lt"/>
              </a:rPr>
              <a:t> </a:t>
            </a:r>
          </a:p>
          <a:p>
            <a:pPr algn="ctr">
              <a:spcAft>
                <a:spcPts val="1200"/>
              </a:spcAft>
            </a:pPr>
            <a:r>
              <a:rPr lang="en-GB" sz="2400" b="0" i="0" dirty="0">
                <a:solidFill>
                  <a:srgbClr val="282828"/>
                </a:solidFill>
                <a:effectLst/>
                <a:latin typeface="+mj-lt"/>
              </a:rPr>
              <a:t>for which they hold themselves </a:t>
            </a:r>
            <a:r>
              <a:rPr lang="en-GB" sz="2400" b="1" i="1" dirty="0">
                <a:solidFill>
                  <a:srgbClr val="C00000"/>
                </a:solidFill>
                <a:effectLst/>
                <a:latin typeface="+mj-lt"/>
              </a:rPr>
              <a:t>mutually accountable</a:t>
            </a:r>
            <a:r>
              <a:rPr lang="en-GB" sz="2400" b="0" i="0" dirty="0">
                <a:solidFill>
                  <a:srgbClr val="282828"/>
                </a:solidFill>
                <a:effectLst/>
                <a:latin typeface="+mj-lt"/>
              </a:rPr>
              <a:t>. </a:t>
            </a:r>
            <a:endParaRPr lang="en-GB" sz="24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61A46C-50F4-4E77-88BB-390561D01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493" y="4666299"/>
            <a:ext cx="1408981" cy="868326"/>
          </a:xfrm>
          <a:prstGeom prst="rect">
            <a:avLst/>
          </a:prstGeom>
        </p:spPr>
      </p:pic>
      <p:pic>
        <p:nvPicPr>
          <p:cNvPr id="9" name="Picture 8" descr="A drawing of a face&#10;&#10;Description automatically generated">
            <a:extLst>
              <a:ext uri="{FF2B5EF4-FFF2-40B4-BE49-F238E27FC236}">
                <a16:creationId xmlns:a16="http://schemas.microsoft.com/office/drawing/2014/main" id="{9F317CCE-B2B8-4BB0-9D5C-7E3ACAE0E92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766" y="6573466"/>
            <a:ext cx="1426468" cy="23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7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 txBox="1">
            <a:spLocks/>
          </p:cNvSpPr>
          <p:nvPr/>
        </p:nvSpPr>
        <p:spPr>
          <a:xfrm>
            <a:off x="428497" y="44624"/>
            <a:ext cx="6318703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300" b="1" cap="small" dirty="0">
                <a:solidFill>
                  <a:prstClr val="black"/>
                </a:solidFill>
              </a:rPr>
              <a:t>A SUCCESSFUL LEADERSHIP TEAM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45288" y="6520259"/>
            <a:ext cx="2311400" cy="365125"/>
          </a:xfrm>
        </p:spPr>
        <p:txBody>
          <a:bodyPr/>
          <a:lstStyle/>
          <a:p>
            <a:fld id="{5A5759F7-59AA-4138-B5DC-34E28180B12B}" type="slidenum">
              <a:rPr lang="en-GB" sz="1000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2" b="24837"/>
          <a:stretch/>
        </p:blipFill>
        <p:spPr>
          <a:xfrm>
            <a:off x="7833320" y="76727"/>
            <a:ext cx="2072680" cy="52802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39926" y="592493"/>
            <a:ext cx="6673314" cy="0"/>
          </a:xfrm>
          <a:prstGeom prst="line">
            <a:avLst/>
          </a:prstGeom>
          <a:ln w="47625">
            <a:solidFill>
              <a:srgbClr val="AA1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54A96AA-D97D-4B27-864B-6C73927CA674}"/>
              </a:ext>
            </a:extLst>
          </p:cNvPr>
          <p:cNvSpPr txBox="1"/>
          <p:nvPr/>
        </p:nvSpPr>
        <p:spPr>
          <a:xfrm>
            <a:off x="439926" y="914560"/>
            <a:ext cx="9265602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333333"/>
                </a:solidFill>
                <a:effectLst/>
                <a:latin typeface="McKinsey Sans"/>
              </a:rPr>
              <a:t>90% of investors say the quality of the management team is the single most important nonfinancial factor when evaluating an IPO. 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333333"/>
                </a:solidFill>
                <a:effectLst/>
                <a:latin typeface="McKinsey Sans"/>
              </a:rPr>
              <a:t>1.9 times likelihood of having above-median financial performance when the top team is working together toward a common 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333333"/>
              </a:solidFill>
              <a:latin typeface="McKinsey Sans"/>
            </a:endParaRPr>
          </a:p>
          <a:p>
            <a:pPr>
              <a:spcAft>
                <a:spcPts val="1200"/>
              </a:spcAft>
            </a:pPr>
            <a:r>
              <a:rPr lang="en-GB" sz="2400" b="1" dirty="0">
                <a:solidFill>
                  <a:srgbClr val="333333"/>
                </a:solidFill>
                <a:latin typeface="McKinsey Sans"/>
              </a:rPr>
              <a:t>Ideal team composition: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solidFill>
                  <a:srgbClr val="333333"/>
                </a:solidFill>
                <a:latin typeface="McKinsey Sans"/>
              </a:rPr>
              <a:t>6-10 members with complementary skills and attitudes who all: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333333"/>
                </a:solidFill>
                <a:effectLst/>
                <a:latin typeface="McKinsey Sans"/>
              </a:rPr>
              <a:t>Own the strategy </a:t>
            </a:r>
            <a:r>
              <a:rPr lang="en-GB" sz="2000" dirty="0">
                <a:solidFill>
                  <a:srgbClr val="333333"/>
                </a:solidFill>
                <a:latin typeface="McKinsey Sans"/>
              </a:rPr>
              <a:t>and its implementation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3333"/>
                </a:solidFill>
                <a:latin typeface="McKinsey Sans"/>
              </a:rPr>
              <a:t>Are ac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McKinsey Sans"/>
              </a:rPr>
              <a:t>countable for the entire company’s success, not just their own business area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333333"/>
                </a:solidFill>
                <a:effectLst/>
                <a:latin typeface="McKinsey Sans"/>
              </a:rPr>
              <a:t>Recognise improvement opportunities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3333"/>
                </a:solidFill>
                <a:latin typeface="McKinsey Sans"/>
              </a:rPr>
              <a:t>H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McKinsey Sans"/>
              </a:rPr>
              <a:t>ave the energy to persevere if the going gets tough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333333"/>
                </a:solidFill>
                <a:effectLst/>
                <a:latin typeface="McKinsey Sans"/>
              </a:rPr>
              <a:t>Are good role models</a:t>
            </a:r>
            <a:endParaRPr lang="en-GB" sz="2000" dirty="0">
              <a:solidFill>
                <a:srgbClr val="333333"/>
              </a:solidFill>
              <a:latin typeface="McKinsey Sans"/>
            </a:endParaRPr>
          </a:p>
          <a:p>
            <a:pPr>
              <a:spcAft>
                <a:spcPts val="600"/>
              </a:spcAft>
            </a:pPr>
            <a:endParaRPr lang="en-GB" sz="2000" dirty="0">
              <a:solidFill>
                <a:srgbClr val="333333"/>
              </a:solidFill>
              <a:latin typeface="McKinsey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49FF25-F938-4A13-97B9-03997AE93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835" y="5824442"/>
            <a:ext cx="1432383" cy="499668"/>
          </a:xfrm>
          <a:prstGeom prst="rect">
            <a:avLst/>
          </a:prstGeom>
        </p:spPr>
      </p:pic>
      <p:pic>
        <p:nvPicPr>
          <p:cNvPr id="12" name="Picture 11" descr="A drawing of a face&#10;&#10;Description automatically generated">
            <a:extLst>
              <a:ext uri="{FF2B5EF4-FFF2-40B4-BE49-F238E27FC236}">
                <a16:creationId xmlns:a16="http://schemas.microsoft.com/office/drawing/2014/main" id="{6571249C-866B-4417-B0AF-784AE2D54CB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766" y="6573466"/>
            <a:ext cx="1426468" cy="23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90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 txBox="1">
            <a:spLocks/>
          </p:cNvSpPr>
          <p:nvPr/>
        </p:nvSpPr>
        <p:spPr>
          <a:xfrm>
            <a:off x="428497" y="44624"/>
            <a:ext cx="6318703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300" b="1" cap="small" dirty="0">
                <a:solidFill>
                  <a:prstClr val="black"/>
                </a:solidFill>
              </a:rPr>
              <a:t>A TEAM OF COMPLEMENTARY SKILLS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45288" y="6520259"/>
            <a:ext cx="2311400" cy="365125"/>
          </a:xfrm>
        </p:spPr>
        <p:txBody>
          <a:bodyPr/>
          <a:lstStyle/>
          <a:p>
            <a:fld id="{5A5759F7-59AA-4138-B5DC-34E28180B12B}" type="slidenum">
              <a:rPr lang="en-GB" sz="1000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2" b="24837"/>
          <a:stretch/>
        </p:blipFill>
        <p:spPr>
          <a:xfrm>
            <a:off x="7833320" y="76727"/>
            <a:ext cx="2072680" cy="52802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39926" y="592493"/>
            <a:ext cx="6673314" cy="0"/>
          </a:xfrm>
          <a:prstGeom prst="line">
            <a:avLst/>
          </a:prstGeom>
          <a:ln w="47625">
            <a:solidFill>
              <a:srgbClr val="AA1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FCB51F11-DE9A-4282-BE8E-1AA4B2688E53}"/>
              </a:ext>
            </a:extLst>
          </p:cNvPr>
          <p:cNvGrpSpPr/>
          <p:nvPr/>
        </p:nvGrpSpPr>
        <p:grpSpPr>
          <a:xfrm>
            <a:off x="6806455" y="2488181"/>
            <a:ext cx="2831083" cy="3794729"/>
            <a:chOff x="5868144" y="2341975"/>
            <a:chExt cx="2973595" cy="432738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8A09151-F0CF-47D8-A6B1-A3E9635905A1}"/>
                </a:ext>
              </a:extLst>
            </p:cNvPr>
            <p:cNvSpPr/>
            <p:nvPr/>
          </p:nvSpPr>
          <p:spPr>
            <a:xfrm>
              <a:off x="6607520" y="3098676"/>
              <a:ext cx="745576" cy="756701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>
                  <a:solidFill>
                    <a:schemeClr val="tx2">
                      <a:lumMod val="50000"/>
                    </a:schemeClr>
                  </a:solidFill>
                </a:rPr>
                <a:t>Natural</a:t>
              </a:r>
            </a:p>
            <a:p>
              <a:pPr algn="ctr"/>
              <a:r>
                <a:rPr lang="en-GB" sz="900" dirty="0">
                  <a:solidFill>
                    <a:schemeClr val="tx2">
                      <a:lumMod val="50000"/>
                    </a:schemeClr>
                  </a:solidFill>
                </a:rPr>
                <a:t>Strengths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90022E6-0646-4CD0-90BB-F58EF401BC92}"/>
                </a:ext>
              </a:extLst>
            </p:cNvPr>
            <p:cNvSpPr/>
            <p:nvPr/>
          </p:nvSpPr>
          <p:spPr>
            <a:xfrm>
              <a:off x="7353097" y="3098676"/>
              <a:ext cx="745576" cy="756701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>
                  <a:solidFill>
                    <a:schemeClr val="tx2">
                      <a:lumMod val="50000"/>
                    </a:schemeClr>
                  </a:solidFill>
                </a:rPr>
                <a:t>Potential</a:t>
              </a:r>
            </a:p>
            <a:p>
              <a:pPr algn="ctr"/>
              <a:r>
                <a:rPr lang="en-GB" sz="900" dirty="0">
                  <a:solidFill>
                    <a:schemeClr val="tx2">
                      <a:lumMod val="50000"/>
                    </a:schemeClr>
                  </a:solidFill>
                </a:rPr>
                <a:t>Strengths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EE81F45-1CE3-4982-B32F-DCE5068DC667}"/>
                </a:ext>
              </a:extLst>
            </p:cNvPr>
            <p:cNvSpPr/>
            <p:nvPr/>
          </p:nvSpPr>
          <p:spPr>
            <a:xfrm>
              <a:off x="6607520" y="3855377"/>
              <a:ext cx="745576" cy="756701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>
                  <a:solidFill>
                    <a:schemeClr val="tx2">
                      <a:lumMod val="50000"/>
                    </a:schemeClr>
                  </a:solidFill>
                </a:rPr>
                <a:t>Fragile</a:t>
              </a:r>
            </a:p>
            <a:p>
              <a:pPr algn="ctr"/>
              <a:r>
                <a:rPr lang="en-GB" sz="900" dirty="0">
                  <a:solidFill>
                    <a:schemeClr val="tx2">
                      <a:lumMod val="50000"/>
                    </a:schemeClr>
                  </a:solidFill>
                </a:rPr>
                <a:t>Strengths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DD77563-6A10-47C0-9CFC-11F87052B1F4}"/>
                </a:ext>
              </a:extLst>
            </p:cNvPr>
            <p:cNvSpPr/>
            <p:nvPr/>
          </p:nvSpPr>
          <p:spPr>
            <a:xfrm>
              <a:off x="7353097" y="3855377"/>
              <a:ext cx="745576" cy="756701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>
                  <a:solidFill>
                    <a:schemeClr val="tx2">
                      <a:lumMod val="50000"/>
                    </a:schemeClr>
                  </a:solidFill>
                </a:rPr>
                <a:t>Permanent</a:t>
              </a:r>
            </a:p>
            <a:p>
              <a:pPr algn="ctr"/>
              <a:r>
                <a:rPr lang="en-GB" sz="900" dirty="0">
                  <a:solidFill>
                    <a:schemeClr val="tx2">
                      <a:lumMod val="50000"/>
                    </a:schemeClr>
                  </a:solidFill>
                </a:rPr>
                <a:t>Limitations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1EAD4D4-79BE-4D52-B982-0BED55C8F057}"/>
                </a:ext>
              </a:extLst>
            </p:cNvPr>
            <p:cNvSpPr/>
            <p:nvPr/>
          </p:nvSpPr>
          <p:spPr>
            <a:xfrm>
              <a:off x="5868144" y="3098676"/>
              <a:ext cx="745576" cy="756701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Personality</a:t>
              </a:r>
            </a:p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Helps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3BB012-2F3D-438E-AEF7-2B9585DB5B0A}"/>
                </a:ext>
              </a:extLst>
            </p:cNvPr>
            <p:cNvSpPr/>
            <p:nvPr/>
          </p:nvSpPr>
          <p:spPr>
            <a:xfrm>
              <a:off x="5868144" y="3855377"/>
              <a:ext cx="745576" cy="756701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Personality Hinders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9D33141-95D8-424B-B904-7D2F72C49355}"/>
                </a:ext>
              </a:extLst>
            </p:cNvPr>
            <p:cNvSpPr/>
            <p:nvPr/>
          </p:nvSpPr>
          <p:spPr>
            <a:xfrm>
              <a:off x="6607520" y="2341975"/>
              <a:ext cx="745576" cy="756701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Strength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507E785-10C4-4E4C-AB80-632E460A93D9}"/>
                </a:ext>
              </a:extLst>
            </p:cNvPr>
            <p:cNvSpPr/>
            <p:nvPr/>
          </p:nvSpPr>
          <p:spPr>
            <a:xfrm>
              <a:off x="7353097" y="2341975"/>
              <a:ext cx="745576" cy="756701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Limitation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7876F30-D9A5-4B7C-91F3-1963D1DBE60D}"/>
                </a:ext>
              </a:extLst>
            </p:cNvPr>
            <p:cNvSpPr/>
            <p:nvPr/>
          </p:nvSpPr>
          <p:spPr>
            <a:xfrm>
              <a:off x="7350585" y="5155958"/>
              <a:ext cx="745577" cy="756701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>
                  <a:solidFill>
                    <a:schemeClr val="tx2">
                      <a:lumMod val="50000"/>
                    </a:schemeClr>
                  </a:solidFill>
                </a:rPr>
                <a:t>Natural</a:t>
              </a:r>
            </a:p>
            <a:p>
              <a:pPr algn="ctr"/>
              <a:r>
                <a:rPr lang="en-GB" sz="900" dirty="0">
                  <a:solidFill>
                    <a:schemeClr val="tx2">
                      <a:lumMod val="50000"/>
                    </a:schemeClr>
                  </a:solidFill>
                </a:rPr>
                <a:t>Strengths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786E55B-8DF4-440B-B7CF-7242568F1372}"/>
                </a:ext>
              </a:extLst>
            </p:cNvPr>
            <p:cNvSpPr/>
            <p:nvPr/>
          </p:nvSpPr>
          <p:spPr>
            <a:xfrm>
              <a:off x="8096162" y="5155958"/>
              <a:ext cx="745577" cy="756701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>
                  <a:solidFill>
                    <a:schemeClr val="tx2">
                      <a:lumMod val="50000"/>
                    </a:schemeClr>
                  </a:solidFill>
                </a:rPr>
                <a:t>Potential</a:t>
              </a:r>
            </a:p>
            <a:p>
              <a:pPr algn="ctr"/>
              <a:r>
                <a:rPr lang="en-GB" sz="900" dirty="0">
                  <a:solidFill>
                    <a:schemeClr val="tx2">
                      <a:lumMod val="50000"/>
                    </a:schemeClr>
                  </a:solidFill>
                </a:rPr>
                <a:t>Strengths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C7CB472-3414-4E5E-80A8-682E46F7224D}"/>
                </a:ext>
              </a:extLst>
            </p:cNvPr>
            <p:cNvSpPr/>
            <p:nvPr/>
          </p:nvSpPr>
          <p:spPr>
            <a:xfrm>
              <a:off x="7350585" y="5912659"/>
              <a:ext cx="745577" cy="756701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>
                  <a:solidFill>
                    <a:schemeClr val="tx2">
                      <a:lumMod val="50000"/>
                    </a:schemeClr>
                  </a:solidFill>
                </a:rPr>
                <a:t>Fragile</a:t>
              </a:r>
            </a:p>
            <a:p>
              <a:pPr algn="ctr"/>
              <a:r>
                <a:rPr lang="en-GB" sz="900" dirty="0">
                  <a:solidFill>
                    <a:schemeClr val="tx2">
                      <a:lumMod val="50000"/>
                    </a:schemeClr>
                  </a:solidFill>
                </a:rPr>
                <a:t>Strengths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9222C21-C9A7-4A6C-B1D3-8CCB5C0F152B}"/>
                </a:ext>
              </a:extLst>
            </p:cNvPr>
            <p:cNvSpPr/>
            <p:nvPr/>
          </p:nvSpPr>
          <p:spPr>
            <a:xfrm>
              <a:off x="8096162" y="5912659"/>
              <a:ext cx="745577" cy="756701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>
                  <a:solidFill>
                    <a:schemeClr val="tx2">
                      <a:lumMod val="50000"/>
                    </a:schemeClr>
                  </a:solidFill>
                </a:rPr>
                <a:t>Permanent</a:t>
              </a:r>
            </a:p>
            <a:p>
              <a:pPr algn="ctr"/>
              <a:r>
                <a:rPr lang="en-GB" sz="900" dirty="0">
                  <a:solidFill>
                    <a:schemeClr val="tx2">
                      <a:lumMod val="50000"/>
                    </a:schemeClr>
                  </a:solidFill>
                </a:rPr>
                <a:t>Limitations</a:t>
              </a:r>
            </a:p>
          </p:txBody>
        </p:sp>
      </p:grpSp>
      <p:sp>
        <p:nvSpPr>
          <p:cNvPr id="24" name="Down Arrow 67">
            <a:extLst>
              <a:ext uri="{FF2B5EF4-FFF2-40B4-BE49-F238E27FC236}">
                <a16:creationId xmlns:a16="http://schemas.microsoft.com/office/drawing/2014/main" id="{6CD48CD0-6068-4FCA-8986-E459A46530CB}"/>
              </a:ext>
            </a:extLst>
          </p:cNvPr>
          <p:cNvSpPr/>
          <p:nvPr/>
        </p:nvSpPr>
        <p:spPr>
          <a:xfrm flipH="1" flipV="1">
            <a:off x="8487016" y="4569222"/>
            <a:ext cx="232569" cy="265293"/>
          </a:xfrm>
          <a:prstGeom prst="down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5ECEFE-794F-4CA3-9D53-EDAF7D81B815}"/>
              </a:ext>
            </a:extLst>
          </p:cNvPr>
          <p:cNvSpPr txBox="1"/>
          <p:nvPr/>
        </p:nvSpPr>
        <p:spPr>
          <a:xfrm>
            <a:off x="116463" y="6582544"/>
            <a:ext cx="46778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Source: ‘The Primary Colours of Leadership’, Professor David Pendleton, Henley Business School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FD4C63-DEBE-4C7C-8065-292A9498C4A4}"/>
              </a:ext>
            </a:extLst>
          </p:cNvPr>
          <p:cNvSpPr txBox="1"/>
          <p:nvPr/>
        </p:nvSpPr>
        <p:spPr>
          <a:xfrm>
            <a:off x="428228" y="868650"/>
            <a:ext cx="9081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Leaders must operate across three different domains – and complement one another.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65EE00-213E-4C47-9F68-92958A9C4526}"/>
              </a:ext>
            </a:extLst>
          </p:cNvPr>
          <p:cNvSpPr txBox="1"/>
          <p:nvPr/>
        </p:nvSpPr>
        <p:spPr>
          <a:xfrm>
            <a:off x="128464" y="5196388"/>
            <a:ext cx="6240555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400" b="1" dirty="0"/>
              <a:t>The Power of Teamwork:</a:t>
            </a:r>
          </a:p>
          <a:p>
            <a:pPr algn="ctr">
              <a:spcAft>
                <a:spcPts val="600"/>
              </a:spcAft>
            </a:pPr>
            <a:r>
              <a:rPr lang="en-GB" sz="1400" dirty="0"/>
              <a:t>No-one is brilliant at every aspect of leadership</a:t>
            </a:r>
          </a:p>
          <a:p>
            <a:pPr algn="ctr">
              <a:spcAft>
                <a:spcPts val="600"/>
              </a:spcAft>
            </a:pPr>
            <a:r>
              <a:rPr lang="en-GB" sz="1400" dirty="0"/>
              <a:t>Each of us will be naturally drawn to one of the areas above</a:t>
            </a:r>
          </a:p>
          <a:p>
            <a:pPr algn="ctr"/>
            <a:r>
              <a:rPr lang="en-GB" sz="1400" dirty="0"/>
              <a:t>Leaders from different parts of the organisation  will specialise in different domains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BAFE8A7-029C-49C8-8994-01E79E6812A0}"/>
              </a:ext>
            </a:extLst>
          </p:cNvPr>
          <p:cNvGrpSpPr/>
          <p:nvPr/>
        </p:nvGrpSpPr>
        <p:grpSpPr>
          <a:xfrm>
            <a:off x="268462" y="1578744"/>
            <a:ext cx="6226978" cy="3362425"/>
            <a:chOff x="256342" y="2341977"/>
            <a:chExt cx="4387666" cy="267120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E2821BD-03EA-4FC3-8ADD-4429A02DCF5F}"/>
                </a:ext>
              </a:extLst>
            </p:cNvPr>
            <p:cNvGrpSpPr/>
            <p:nvPr/>
          </p:nvGrpSpPr>
          <p:grpSpPr>
            <a:xfrm>
              <a:off x="256342" y="2341977"/>
              <a:ext cx="4243650" cy="2671204"/>
              <a:chOff x="2229394" y="1402744"/>
              <a:chExt cx="6337270" cy="3744000"/>
            </a:xfrm>
            <a:solidFill>
              <a:schemeClr val="bg1"/>
            </a:solidFill>
          </p:grpSpPr>
          <p:pic>
            <p:nvPicPr>
              <p:cNvPr id="32" name="Picture 7">
                <a:extLst>
                  <a:ext uri="{FF2B5EF4-FFF2-40B4-BE49-F238E27FC236}">
                    <a16:creationId xmlns:a16="http://schemas.microsoft.com/office/drawing/2014/main" id="{69D2FF2A-3CAF-4824-A5F8-AB5277DD34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30"/>
              <a:stretch/>
            </p:blipFill>
            <p:spPr bwMode="auto">
              <a:xfrm>
                <a:off x="2229394" y="1402744"/>
                <a:ext cx="6337270" cy="3744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82C3852-F208-4E79-9A4D-D055514EEAFF}"/>
                  </a:ext>
                </a:extLst>
              </p:cNvPr>
              <p:cNvSpPr/>
              <p:nvPr/>
            </p:nvSpPr>
            <p:spPr>
              <a:xfrm>
                <a:off x="2229394" y="1402744"/>
                <a:ext cx="914400" cy="356387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CFAEE06-6EC2-440E-8809-5DC975D66D85}"/>
                </a:ext>
              </a:extLst>
            </p:cNvPr>
            <p:cNvSpPr/>
            <p:nvPr/>
          </p:nvSpPr>
          <p:spPr>
            <a:xfrm>
              <a:off x="3311859" y="4797152"/>
              <a:ext cx="1332149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A86395D-D28F-4B83-8C71-13F1E7F39AF0}"/>
              </a:ext>
            </a:extLst>
          </p:cNvPr>
          <p:cNvSpPr txBox="1"/>
          <p:nvPr/>
        </p:nvSpPr>
        <p:spPr>
          <a:xfrm>
            <a:off x="5648630" y="1619632"/>
            <a:ext cx="386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Strong leadership teams consist of people whose weaknesses are offset by the strengths</a:t>
            </a:r>
          </a:p>
          <a:p>
            <a:pPr algn="ctr"/>
            <a:r>
              <a:rPr lang="en-GB" sz="1200" b="1" dirty="0"/>
              <a:t>of other team members</a:t>
            </a:r>
          </a:p>
        </p:txBody>
      </p:sp>
    </p:spTree>
    <p:extLst>
      <p:ext uri="{BB962C8B-B14F-4D97-AF65-F5344CB8AC3E}">
        <p14:creationId xmlns:p14="http://schemas.microsoft.com/office/powerpoint/2010/main" val="395225017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21924</TotalTime>
  <Words>1341</Words>
  <Application>Microsoft Office PowerPoint</Application>
  <PresentationFormat>A4 Paper (210x297 mm)</PresentationFormat>
  <Paragraphs>302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Lato</vt:lpstr>
      <vt:lpstr>McKinsey Sans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7Days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Campbell</dc:creator>
  <cp:lastModifiedBy>Campbell Macpherson</cp:lastModifiedBy>
  <cp:revision>762</cp:revision>
  <cp:lastPrinted>2021-01-12T17:03:55Z</cp:lastPrinted>
  <dcterms:created xsi:type="dcterms:W3CDTF">2011-10-20T07:55:14Z</dcterms:created>
  <dcterms:modified xsi:type="dcterms:W3CDTF">2021-01-16T12:55:45Z</dcterms:modified>
</cp:coreProperties>
</file>