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60" r:id="rId4"/>
    <p:sldId id="257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D7106-91B4-4B86-A65E-509C1C6D4246}" v="1" dt="2020-11-22T11:02:04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05" autoAdjust="0"/>
    <p:restoredTop sz="86375" autoAdjust="0"/>
  </p:normalViewPr>
  <p:slideViewPr>
    <p:cSldViewPr>
      <p:cViewPr varScale="1">
        <p:scale>
          <a:sx n="63" d="100"/>
          <a:sy n="63" d="100"/>
        </p:scale>
        <p:origin x="1548" y="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bell Macpherson" userId="7d4b2ce46dfb5564" providerId="LiveId" clId="{DA3D7106-91B4-4B86-A65E-509C1C6D4246}"/>
    <pc:docChg chg="custSel modSld">
      <pc:chgData name="Campbell Macpherson" userId="7d4b2ce46dfb5564" providerId="LiveId" clId="{DA3D7106-91B4-4B86-A65E-509C1C6D4246}" dt="2020-11-22T11:02:13.006" v="6" actId="1076"/>
      <pc:docMkLst>
        <pc:docMk/>
      </pc:docMkLst>
      <pc:sldChg chg="addSp delSp modSp mod">
        <pc:chgData name="Campbell Macpherson" userId="7d4b2ce46dfb5564" providerId="LiveId" clId="{DA3D7106-91B4-4B86-A65E-509C1C6D4246}" dt="2020-11-22T11:02:13.006" v="6" actId="1076"/>
        <pc:sldMkLst>
          <pc:docMk/>
          <pc:sldMk cId="18216843" sldId="258"/>
        </pc:sldMkLst>
        <pc:spChg chg="del">
          <ac:chgData name="Campbell Macpherson" userId="7d4b2ce46dfb5564" providerId="LiveId" clId="{DA3D7106-91B4-4B86-A65E-509C1C6D4246}" dt="2020-11-22T11:01:39.392" v="1" actId="478"/>
          <ac:spMkLst>
            <pc:docMk/>
            <pc:sldMk cId="18216843" sldId="258"/>
            <ac:spMk id="3" creationId="{00000000-0000-0000-0000-000000000000}"/>
          </ac:spMkLst>
        </pc:spChg>
        <pc:picChg chg="add mod">
          <ac:chgData name="Campbell Macpherson" userId="7d4b2ce46dfb5564" providerId="LiveId" clId="{DA3D7106-91B4-4B86-A65E-509C1C6D4246}" dt="2020-11-22T11:02:13.006" v="6" actId="1076"/>
          <ac:picMkLst>
            <pc:docMk/>
            <pc:sldMk cId="18216843" sldId="258"/>
            <ac:picMk id="4" creationId="{19726826-7449-477F-AF7B-7384F90AD226}"/>
          </ac:picMkLst>
        </pc:picChg>
        <pc:picChg chg="del">
          <ac:chgData name="Campbell Macpherson" userId="7d4b2ce46dfb5564" providerId="LiveId" clId="{DA3D7106-91B4-4B86-A65E-509C1C6D4246}" dt="2020-11-22T11:01:35.724" v="0" actId="478"/>
          <ac:picMkLst>
            <pc:docMk/>
            <pc:sldMk cId="18216843" sldId="258"/>
            <ac:picMk id="1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9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91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49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CC7F-801B-4BE5-86C3-863869B11C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85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2D40-E48A-4420-9AE9-F9679FF643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41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138F-0B94-48D6-9337-E07B6C0A03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C16A7-1119-4A25-BE16-3239D7E900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962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B1AEE-5DB5-4D42-95B8-ACF544C1AC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76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8506-B759-481B-9B07-6C976EF280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24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3437-C5B8-48E6-8457-C0783DAC16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8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E8AA9-0C0A-4B40-AD7F-F30766A2BD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3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61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8EC3-CAA7-4CDD-8E18-913C9F0DDA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2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4C83-53D6-4D5E-867B-9ED8AD7A6F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912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975A-BD9A-476B-B1FF-AC5F5A3E75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4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1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23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61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73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57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5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36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221D6-839E-4FEC-9376-B276337A6D22}" type="datetimeFigureOut">
              <a:rPr lang="en-GB" smtClean="0"/>
              <a:t>22/11/2020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613D4-49C1-400B-82BB-C4E97A3328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06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837E469-2FC6-4A3A-B5A2-B93529A2C7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7E2DC12-02F6-C944-95FA-34D141BC23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56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28734"/>
              </p:ext>
            </p:extLst>
          </p:nvPr>
        </p:nvGraphicFramePr>
        <p:xfrm>
          <a:off x="272480" y="630802"/>
          <a:ext cx="9439049" cy="611056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4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6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3571">
                <a:tc>
                  <a:txBody>
                    <a:bodyPr/>
                    <a:lstStyle/>
                    <a:p>
                      <a:r>
                        <a:rPr lang="en-US" sz="1050" b="1"/>
                        <a:t>Barriers </a:t>
                      </a:r>
                      <a:r>
                        <a:rPr lang="en-US" sz="1050" b="1" dirty="0"/>
                        <a:t>to change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050" baseline="0" dirty="0"/>
                        <a:t>Reflections &amp; score out of 10 </a:t>
                      </a:r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Tactics</a:t>
                      </a:r>
                      <a:r>
                        <a:rPr lang="en-GB" sz="1050" b="1" baseline="0" dirty="0"/>
                        <a:t> for overcoming the barrier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Actions</a:t>
                      </a: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r>
                        <a:rPr lang="en-GB" sz="1050" b="1" dirty="0"/>
                        <a:t>Denial</a:t>
                      </a:r>
                    </a:p>
                    <a:p>
                      <a:endParaRPr lang="en-GB" sz="1050" b="1" dirty="0"/>
                    </a:p>
                    <a:p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Admit denial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Emotions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/>
                    </a:p>
                    <a:p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Observe your emotions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Fear of failure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Put things into perspective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Fear of blame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Be part of the solution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Fear of the unknown</a:t>
                      </a:r>
                    </a:p>
                    <a:p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Make</a:t>
                      </a:r>
                      <a:r>
                        <a:rPr lang="en-GB" sz="1050" b="1" baseline="0" dirty="0"/>
                        <a:t> the unknown familiar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r>
                        <a:rPr lang="en-GB" sz="1050" b="1" dirty="0"/>
                        <a:t>Fear of others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Find good tribes</a:t>
                      </a:r>
                    </a:p>
                    <a:p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Identity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Find the help you need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Doubts</a:t>
                      </a:r>
                    </a:p>
                    <a:p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Test them</a:t>
                      </a:r>
                      <a:r>
                        <a:rPr lang="en-GB" sz="1050" b="1" baseline="0" dirty="0"/>
                        <a:t> </a:t>
                      </a:r>
                      <a:r>
                        <a:rPr lang="en-GB" sz="1050" b="1" dirty="0"/>
                        <a:t>before</a:t>
                      </a:r>
                      <a:r>
                        <a:rPr lang="en-GB" sz="1050" b="1" baseline="0" dirty="0"/>
                        <a:t> accepting them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5222">
                <a:tc>
                  <a:txBody>
                    <a:bodyPr/>
                    <a:lstStyle/>
                    <a:p>
                      <a:r>
                        <a:rPr lang="en-GB" sz="1050" b="1" dirty="0"/>
                        <a:t>Negative</a:t>
                      </a:r>
                      <a:r>
                        <a:rPr lang="en-GB" sz="1050" b="1" baseline="0" dirty="0"/>
                        <a:t> t</a:t>
                      </a:r>
                      <a:r>
                        <a:rPr lang="en-GB" sz="1050" b="1" dirty="0"/>
                        <a:t>houghts</a:t>
                      </a:r>
                      <a:r>
                        <a:rPr lang="en-GB" sz="1050" b="1" baseline="0" dirty="0"/>
                        <a:t> 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See them as the stories</a:t>
                      </a:r>
                      <a:r>
                        <a:rPr lang="en-GB" sz="1050" b="1" baseline="0" dirty="0"/>
                        <a:t> they are</a:t>
                      </a:r>
                      <a:endParaRPr lang="en-GB" sz="105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428497" y="132242"/>
            <a:ext cx="6630738" cy="362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300" b="1" cap="small" dirty="0">
                <a:solidFill>
                  <a:prstClr val="black"/>
                </a:solidFill>
              </a:rPr>
              <a:t>Overcoming The Barriers we Erect to Change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drawing of a face&#10;&#10;Description automatically generated">
            <a:extLst>
              <a:ext uri="{FF2B5EF4-FFF2-40B4-BE49-F238E27FC236}">
                <a16:creationId xmlns:a16="http://schemas.microsoft.com/office/drawing/2014/main" id="{19726826-7449-477F-AF7B-7384F90AD2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209" y="132242"/>
            <a:ext cx="1694320" cy="30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780965"/>
              </p:ext>
            </p:extLst>
          </p:nvPr>
        </p:nvGraphicFramePr>
        <p:xfrm>
          <a:off x="272478" y="690696"/>
          <a:ext cx="9466314" cy="6065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5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5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b="1" dirty="0"/>
                        <a:t>Other key tips</a:t>
                      </a:r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Reflections &amp; Notes</a:t>
                      </a:r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Actions</a:t>
                      </a: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40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</a:t>
                      </a:r>
                      <a:r>
                        <a:rPr lang="en-US" sz="11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SWOt</a:t>
                      </a:r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Scenario Planning</a:t>
                      </a:r>
                    </a:p>
                    <a:p>
                      <a:r>
                        <a:rPr lang="en-GB" sz="1100" b="0" dirty="0"/>
                        <a:t>(see detailed text and</a:t>
                      </a:r>
                      <a:r>
                        <a:rPr lang="en-GB" sz="1100" b="0" baseline="0" dirty="0"/>
                        <a:t> ‘A Framework for Personal Change’)</a:t>
                      </a:r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 your emotional triggers</a:t>
                      </a:r>
                      <a:endParaRPr lang="en-GB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6936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Choose your attitude</a:t>
                      </a:r>
                      <a:endParaRPr lang="en-GB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688">
                <a:tc>
                  <a:txBody>
                    <a:bodyPr/>
                    <a:lstStyle/>
                    <a:p>
                      <a:r>
                        <a:rPr lang="en-GB" sz="1100" b="1" dirty="0"/>
                        <a:t>Yoga</a:t>
                      </a:r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912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Helping others</a:t>
                      </a:r>
                      <a:endParaRPr lang="en-GB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754">
                <a:tc>
                  <a:txBody>
                    <a:bodyPr/>
                    <a:lstStyle/>
                    <a:p>
                      <a:r>
                        <a:rPr lang="en-GB" sz="1100" b="1" dirty="0"/>
                        <a:t>Be your own Change Catalyst</a:t>
                      </a:r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428497" y="132242"/>
            <a:ext cx="4680521" cy="344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300" b="1" cap="small" dirty="0">
                <a:solidFill>
                  <a:prstClr val="black"/>
                </a:solidFill>
              </a:rPr>
              <a:t>Tools for Embracing Change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4" t="15772" r="18166" b="6033"/>
          <a:stretch/>
        </p:blipFill>
        <p:spPr bwMode="auto">
          <a:xfrm>
            <a:off x="7917330" y="44625"/>
            <a:ext cx="1821464" cy="37927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8101740" y="279057"/>
            <a:ext cx="14526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" dirty="0">
                <a:latin typeface="Sylfaen" panose="010A0502050306030303" pitchFamily="18" charset="0"/>
              </a:rPr>
              <a:t>www.changeandstrategy.com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838" y="1107330"/>
            <a:ext cx="9204325" cy="95408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339" y="1565300"/>
            <a:ext cx="88069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b="1" dirty="0">
                <a:solidFill>
                  <a:srgbClr val="1F497D">
                    <a:lumMod val="50000"/>
                  </a:srgbClr>
                </a:solidFill>
              </a:rPr>
              <a:t>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90111" y="2132856"/>
            <a:ext cx="2631297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600" b="1" dirty="0">
                <a:solidFill>
                  <a:srgbClr val="1F497D">
                    <a:lumMod val="50000"/>
                  </a:srgbClr>
                </a:solidFill>
              </a:rPr>
              <a:t>What does success look like?</a:t>
            </a:r>
          </a:p>
        </p:txBody>
      </p:sp>
      <p:sp>
        <p:nvSpPr>
          <p:cNvPr id="13" name="Pentagon 12"/>
          <p:cNvSpPr/>
          <p:nvPr/>
        </p:nvSpPr>
        <p:spPr>
          <a:xfrm>
            <a:off x="350597" y="1916833"/>
            <a:ext cx="1716352" cy="593205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Why did this change occur?</a:t>
            </a:r>
            <a:endParaRPr lang="en-GB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50489" y="3895139"/>
            <a:ext cx="1716352" cy="623256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Skills</a:t>
            </a:r>
          </a:p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Analysis</a:t>
            </a:r>
          </a:p>
        </p:txBody>
      </p:sp>
      <p:sp>
        <p:nvSpPr>
          <p:cNvPr id="15" name="Pentagon 14"/>
          <p:cNvSpPr/>
          <p:nvPr/>
        </p:nvSpPr>
        <p:spPr>
          <a:xfrm>
            <a:off x="350758" y="3211576"/>
            <a:ext cx="1716352" cy="623256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Wider trends that could affect me</a:t>
            </a:r>
          </a:p>
        </p:txBody>
      </p:sp>
      <p:sp>
        <p:nvSpPr>
          <p:cNvPr id="17" name="Pentagon 16"/>
          <p:cNvSpPr/>
          <p:nvPr/>
        </p:nvSpPr>
        <p:spPr>
          <a:xfrm>
            <a:off x="350489" y="5292947"/>
            <a:ext cx="1716352" cy="640348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Likes, Dislikes &amp; Preferences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641234" y="2565152"/>
            <a:ext cx="1372394" cy="431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>
                <a:solidFill>
                  <a:prstClr val="white"/>
                </a:solidFill>
              </a:rPr>
              <a:t>What does success look like?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189811" y="2565152"/>
            <a:ext cx="1372394" cy="431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>
                <a:solidFill>
                  <a:prstClr val="white"/>
                </a:solidFill>
              </a:rPr>
              <a:t>Aspiration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530886" y="2563192"/>
            <a:ext cx="936105" cy="2897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100" b="1" dirty="0">
                <a:solidFill>
                  <a:prstClr val="white"/>
                </a:solidFill>
              </a:rPr>
              <a:t>Option 1</a:t>
            </a:r>
            <a:endParaRPr lang="en-GB" sz="1050" dirty="0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6895" y="2131144"/>
            <a:ext cx="857093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600" b="1" dirty="0">
                <a:solidFill>
                  <a:srgbClr val="1F497D">
                    <a:lumMod val="50000"/>
                  </a:srgbClr>
                </a:solidFill>
              </a:rPr>
              <a:t>Options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02784" y="2132856"/>
            <a:ext cx="3198087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57157" y="2131144"/>
            <a:ext cx="3131621" cy="16674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6" name="TextBox 3"/>
          <p:cNvSpPr txBox="1">
            <a:spLocks noChangeArrowheads="1"/>
          </p:cNvSpPr>
          <p:nvPr/>
        </p:nvSpPr>
        <p:spPr bwMode="auto">
          <a:xfrm>
            <a:off x="3171604" y="3933056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Key Success Factors?</a:t>
            </a:r>
          </a:p>
          <a:p>
            <a:pPr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Challenges?</a:t>
            </a:r>
          </a:p>
        </p:txBody>
      </p:sp>
      <p:sp>
        <p:nvSpPr>
          <p:cNvPr id="37" name="Oval 36"/>
          <p:cNvSpPr/>
          <p:nvPr/>
        </p:nvSpPr>
        <p:spPr>
          <a:xfrm>
            <a:off x="155266" y="1556792"/>
            <a:ext cx="389909" cy="27679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38" name="Oval 37"/>
          <p:cNvSpPr/>
          <p:nvPr/>
        </p:nvSpPr>
        <p:spPr>
          <a:xfrm>
            <a:off x="2878098" y="1988840"/>
            <a:ext cx="389909" cy="27679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39" name="Oval 38"/>
          <p:cNvSpPr/>
          <p:nvPr/>
        </p:nvSpPr>
        <p:spPr>
          <a:xfrm>
            <a:off x="6279146" y="1988840"/>
            <a:ext cx="389909" cy="27679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40" name="TextBox 3"/>
          <p:cNvSpPr txBox="1">
            <a:spLocks noChangeArrowheads="1"/>
          </p:cNvSpPr>
          <p:nvPr/>
        </p:nvSpPr>
        <p:spPr bwMode="auto">
          <a:xfrm>
            <a:off x="4874992" y="3933056"/>
            <a:ext cx="11192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Key implications?</a:t>
            </a:r>
          </a:p>
          <a:p>
            <a:pPr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Success metrics?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41935" y="4662341"/>
            <a:ext cx="1154483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b="1" dirty="0">
                <a:solidFill>
                  <a:srgbClr val="1F497D">
                    <a:lumMod val="50000"/>
                  </a:srgbClr>
                </a:solidFill>
              </a:rPr>
              <a:t>Action Plan</a:t>
            </a: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428497" y="132242"/>
            <a:ext cx="5052737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300" b="1" cap="small" dirty="0">
                <a:solidFill>
                  <a:prstClr val="black"/>
                </a:solidFill>
              </a:rPr>
              <a:t>A Framework for Personal Change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0489" y="821089"/>
            <a:ext cx="9388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</a:rPr>
              <a:t>The entirety of your personal change plan could be laid out like a corporate strategy. Use this framework as a checklist to help you map out a plan for successful personal change.</a:t>
            </a: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7356237" y="3861048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Feasibility analysis / </a:t>
            </a:r>
          </a:p>
          <a:p>
            <a:pPr algn="ctr" eaLnBrk="1" hangingPunct="1">
              <a:defRPr/>
            </a:pPr>
            <a:r>
              <a:rPr lang="en-GB" sz="1000" b="1" dirty="0">
                <a:solidFill>
                  <a:srgbClr val="4F81BD">
                    <a:lumMod val="50000"/>
                  </a:srgbClr>
                </a:solidFill>
              </a:rPr>
              <a:t>Reality check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90563" y="3212828"/>
            <a:ext cx="1372394" cy="431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>
                <a:solidFill>
                  <a:prstClr val="white"/>
                </a:solidFill>
              </a:rPr>
              <a:t>Why?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284757" y="44251"/>
            <a:ext cx="2454036" cy="598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5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4" t="2306" r="18166" b="6033"/>
          <a:stretch/>
        </p:blipFill>
        <p:spPr bwMode="auto">
          <a:xfrm>
            <a:off x="7284756" y="44251"/>
            <a:ext cx="2454037" cy="5989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60" name="TextBox 59"/>
          <p:cNvSpPr txBox="1"/>
          <p:nvPr/>
        </p:nvSpPr>
        <p:spPr>
          <a:xfrm>
            <a:off x="7567765" y="476299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prstClr val="black"/>
                </a:solidFill>
                <a:latin typeface="Sylfaen" panose="010A0502050306030303" pitchFamily="18" charset="0"/>
              </a:rPr>
              <a:t>www.changeandstrategy.com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22966" y="1916832"/>
            <a:ext cx="390043" cy="47043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Key Conclusions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640966" y="3213224"/>
            <a:ext cx="1372394" cy="431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100" b="1" dirty="0">
                <a:solidFill>
                  <a:prstClr val="white"/>
                </a:solidFill>
              </a:rPr>
              <a:t>Stages / Milestones</a:t>
            </a:r>
          </a:p>
        </p:txBody>
      </p:sp>
      <p:sp>
        <p:nvSpPr>
          <p:cNvPr id="61" name="Pentagon 60"/>
          <p:cNvSpPr/>
          <p:nvPr/>
        </p:nvSpPr>
        <p:spPr>
          <a:xfrm>
            <a:off x="350758" y="4590403"/>
            <a:ext cx="1716352" cy="640347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Strengths &amp; Weaknesses</a:t>
            </a:r>
          </a:p>
        </p:txBody>
      </p:sp>
      <p:sp>
        <p:nvSpPr>
          <p:cNvPr id="62" name="Pentagon 61"/>
          <p:cNvSpPr/>
          <p:nvPr/>
        </p:nvSpPr>
        <p:spPr>
          <a:xfrm>
            <a:off x="356778" y="5980857"/>
            <a:ext cx="1716352" cy="640348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What are my options?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538969" y="2884212"/>
            <a:ext cx="2808312" cy="219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050" dirty="0">
                <a:solidFill>
                  <a:schemeClr val="tx1"/>
                </a:solidFill>
              </a:rPr>
              <a:t>Key Success Factors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539501" y="3089400"/>
            <a:ext cx="2808312" cy="219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050" dirty="0">
                <a:solidFill>
                  <a:schemeClr val="tx1"/>
                </a:solidFill>
              </a:rPr>
              <a:t>Potential Rewards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539501" y="3313375"/>
            <a:ext cx="2808312" cy="219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050" dirty="0">
                <a:solidFill>
                  <a:schemeClr val="tx1"/>
                </a:solidFill>
              </a:rPr>
              <a:t>Key Challenges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539501" y="3521448"/>
            <a:ext cx="2808312" cy="219886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050" dirty="0">
                <a:solidFill>
                  <a:schemeClr val="tx1"/>
                </a:solidFill>
              </a:rPr>
              <a:t>Implications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466990" y="2564904"/>
            <a:ext cx="936105" cy="2897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100" b="1" dirty="0">
                <a:solidFill>
                  <a:prstClr val="white"/>
                </a:solidFill>
              </a:rPr>
              <a:t>Option 2</a:t>
            </a:r>
            <a:endParaRPr lang="en-GB" sz="1050" dirty="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403094" y="2564904"/>
            <a:ext cx="936105" cy="28974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100" b="1" dirty="0">
                <a:solidFill>
                  <a:prstClr val="white"/>
                </a:solidFill>
              </a:rPr>
              <a:t>Option 3</a:t>
            </a:r>
            <a:endParaRPr lang="en-GB" sz="1050" dirty="0">
              <a:solidFill>
                <a:prstClr val="white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002783" y="4640855"/>
            <a:ext cx="6485994" cy="1980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851891" y="4509120"/>
            <a:ext cx="389909" cy="27679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74" name="Pentagon 73"/>
          <p:cNvSpPr/>
          <p:nvPr/>
        </p:nvSpPr>
        <p:spPr>
          <a:xfrm>
            <a:off x="350489" y="2571617"/>
            <a:ext cx="1716352" cy="593205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200" b="1" dirty="0">
                <a:solidFill>
                  <a:srgbClr val="1F497D">
                    <a:lumMod val="50000"/>
                  </a:srgbClr>
                </a:solidFill>
              </a:rPr>
              <a:t>Change barrier assessment</a:t>
            </a:r>
            <a:endParaRPr lang="en-GB" sz="1000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31869"/>
              </p:ext>
            </p:extLst>
          </p:nvPr>
        </p:nvGraphicFramePr>
        <p:xfrm>
          <a:off x="3371146" y="5020613"/>
          <a:ext cx="5968053" cy="1219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89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9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9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8281">
                <a:tc>
                  <a:txBody>
                    <a:bodyPr/>
                    <a:lstStyle/>
                    <a:p>
                      <a:r>
                        <a:rPr lang="en-GB" sz="1000" dirty="0"/>
                        <a:t>What to change</a:t>
                      </a:r>
                    </a:p>
                  </a:txBody>
                  <a:tcPr marL="99060" marR="99060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How</a:t>
                      </a:r>
                    </a:p>
                  </a:txBody>
                  <a:tcPr marL="99060" marR="99060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Stages &amp; Next steps</a:t>
                      </a:r>
                    </a:p>
                  </a:txBody>
                  <a:tcPr marL="99060" marR="99060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281"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L="99060" marR="9906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244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268</Words>
  <Application>Microsoft Office PowerPoint</Application>
  <PresentationFormat>A4 Paper (210x297 mm)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Sylfaen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</dc:creator>
  <cp:lastModifiedBy>Campbell Macpherson</cp:lastModifiedBy>
  <cp:revision>27</cp:revision>
  <dcterms:created xsi:type="dcterms:W3CDTF">2017-12-08T14:33:37Z</dcterms:created>
  <dcterms:modified xsi:type="dcterms:W3CDTF">2020-11-22T11:02:35Z</dcterms:modified>
</cp:coreProperties>
</file>